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71" r:id="rId1"/>
  </p:sldMasterIdLst>
  <p:notesMasterIdLst>
    <p:notesMasterId r:id="rId89"/>
  </p:notesMasterIdLst>
  <p:handoutMasterIdLst>
    <p:handoutMasterId r:id="rId90"/>
  </p:handoutMasterIdLst>
  <p:sldIdLst>
    <p:sldId id="256" r:id="rId2"/>
    <p:sldId id="260" r:id="rId3"/>
    <p:sldId id="263" r:id="rId4"/>
    <p:sldId id="286" r:id="rId5"/>
    <p:sldId id="287" r:id="rId6"/>
    <p:sldId id="289" r:id="rId7"/>
    <p:sldId id="290" r:id="rId8"/>
    <p:sldId id="291" r:id="rId9"/>
    <p:sldId id="292" r:id="rId10"/>
    <p:sldId id="327" r:id="rId11"/>
    <p:sldId id="258" r:id="rId12"/>
    <p:sldId id="328" r:id="rId13"/>
    <p:sldId id="329" r:id="rId14"/>
    <p:sldId id="330" r:id="rId15"/>
    <p:sldId id="331" r:id="rId16"/>
    <p:sldId id="288" r:id="rId17"/>
    <p:sldId id="332" r:id="rId18"/>
    <p:sldId id="333" r:id="rId19"/>
    <p:sldId id="334" r:id="rId20"/>
    <p:sldId id="335" r:id="rId21"/>
    <p:sldId id="336" r:id="rId22"/>
    <p:sldId id="337" r:id="rId23"/>
    <p:sldId id="338" r:id="rId24"/>
    <p:sldId id="339" r:id="rId25"/>
    <p:sldId id="340" r:id="rId26"/>
    <p:sldId id="341" r:id="rId27"/>
    <p:sldId id="342" r:id="rId28"/>
    <p:sldId id="343" r:id="rId29"/>
    <p:sldId id="344" r:id="rId30"/>
    <p:sldId id="345" r:id="rId31"/>
    <p:sldId id="346" r:id="rId32"/>
    <p:sldId id="293" r:id="rId33"/>
    <p:sldId id="294" r:id="rId34"/>
    <p:sldId id="295" r:id="rId35"/>
    <p:sldId id="395" r:id="rId36"/>
    <p:sldId id="296" r:id="rId37"/>
    <p:sldId id="360" r:id="rId38"/>
    <p:sldId id="361" r:id="rId39"/>
    <p:sldId id="400" r:id="rId40"/>
    <p:sldId id="362" r:id="rId41"/>
    <p:sldId id="363" r:id="rId42"/>
    <p:sldId id="401" r:id="rId43"/>
    <p:sldId id="364" r:id="rId44"/>
    <p:sldId id="365" r:id="rId45"/>
    <p:sldId id="366" r:id="rId46"/>
    <p:sldId id="367" r:id="rId47"/>
    <p:sldId id="368" r:id="rId48"/>
    <p:sldId id="369" r:id="rId49"/>
    <p:sldId id="370" r:id="rId50"/>
    <p:sldId id="371" r:id="rId51"/>
    <p:sldId id="372" r:id="rId52"/>
    <p:sldId id="373" r:id="rId53"/>
    <p:sldId id="390" r:id="rId54"/>
    <p:sldId id="389" r:id="rId55"/>
    <p:sldId id="387" r:id="rId56"/>
    <p:sldId id="388" r:id="rId57"/>
    <p:sldId id="374" r:id="rId58"/>
    <p:sldId id="375" r:id="rId59"/>
    <p:sldId id="376" r:id="rId60"/>
    <p:sldId id="377" r:id="rId61"/>
    <p:sldId id="378" r:id="rId62"/>
    <p:sldId id="379" r:id="rId63"/>
    <p:sldId id="380" r:id="rId64"/>
    <p:sldId id="381" r:id="rId65"/>
    <p:sldId id="322" r:id="rId66"/>
    <p:sldId id="319" r:id="rId67"/>
    <p:sldId id="391" r:id="rId68"/>
    <p:sldId id="392" r:id="rId69"/>
    <p:sldId id="393" r:id="rId70"/>
    <p:sldId id="323" r:id="rId71"/>
    <p:sldId id="394" r:id="rId72"/>
    <p:sldId id="324" r:id="rId73"/>
    <p:sldId id="382" r:id="rId74"/>
    <p:sldId id="383" r:id="rId75"/>
    <p:sldId id="384" r:id="rId76"/>
    <p:sldId id="320" r:id="rId77"/>
    <p:sldId id="285" r:id="rId78"/>
    <p:sldId id="402" r:id="rId79"/>
    <p:sldId id="403" r:id="rId80"/>
    <p:sldId id="404" r:id="rId81"/>
    <p:sldId id="405" r:id="rId82"/>
    <p:sldId id="410" r:id="rId83"/>
    <p:sldId id="406" r:id="rId84"/>
    <p:sldId id="407" r:id="rId85"/>
    <p:sldId id="408" r:id="rId86"/>
    <p:sldId id="409" r:id="rId87"/>
    <p:sldId id="325" r:id="rId88"/>
  </p:sldIdLst>
  <p:sldSz cx="9144000" cy="5143500" type="screen16x9"/>
  <p:notesSz cx="6858000" cy="9144000"/>
  <p:embeddedFontLst>
    <p:embeddedFont>
      <p:font typeface="Montserrat" panose="00000500000000000000" pitchFamily="2" charset="0"/>
      <p:regular r:id="rId91"/>
      <p:bold r:id="rId92"/>
      <p:italic r:id="rId93"/>
      <p:boldItalic r:id="rId94"/>
    </p:embeddedFont>
    <p:embeddedFont>
      <p:font typeface="Montserrat ExtraBold" panose="00000900000000000000" pitchFamily="2" charset="0"/>
      <p:bold r:id="rId95"/>
      <p:boldItalic r:id="rId96"/>
    </p:embeddedFont>
    <p:embeddedFont>
      <p:font typeface="Montserrat SemiBold" panose="00000700000000000000" pitchFamily="2" charset="0"/>
      <p:regular r:id="rId97"/>
      <p:bold r:id="rId98"/>
      <p:italic r:id="rId99"/>
      <p:boldItalic r:id="rId100"/>
    </p:embeddedFont>
    <p:embeddedFont>
      <p:font typeface="Spectral Light" panose="020B0604020202020204" charset="0"/>
      <p:regular r:id="rId101"/>
      <p:bold r:id="rId102"/>
      <p:italic r:id="rId103"/>
      <p:boldItalic r:id="rId10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337">
          <p15:clr>
            <a:srgbClr val="A4A3A4"/>
          </p15:clr>
        </p15:guide>
        <p15:guide id="2" pos="5558">
          <p15:clr>
            <a:srgbClr val="A4A3A4"/>
          </p15:clr>
        </p15:guide>
        <p15:guide id="3" pos="1304">
          <p15:clr>
            <a:srgbClr val="A4A3A4"/>
          </p15:clr>
        </p15:guide>
        <p15:guide id="4" orient="horz" pos="1620">
          <p15:clr>
            <a:srgbClr val="A4A3A4"/>
          </p15:clr>
        </p15:guide>
        <p15:guide id="5" orient="horz" pos="2623">
          <p15:clr>
            <a:srgbClr val="A4A3A4"/>
          </p15:clr>
        </p15:guide>
        <p15:guide id="6" pos="4320">
          <p15:clr>
            <a:srgbClr val="A4A3A4"/>
          </p15:clr>
        </p15:guide>
        <p15:guide id="7" pos="3118">
          <p15:clr>
            <a:srgbClr val="A4A3A4"/>
          </p15:clr>
        </p15:guide>
        <p15:guide id="8" pos="2976">
          <p15:clr>
            <a:srgbClr val="A4A3A4"/>
          </p15:clr>
        </p15:guide>
        <p15:guide id="9" orient="horz" pos="590">
          <p15:clr>
            <a:srgbClr val="A4A3A4"/>
          </p15:clr>
        </p15:guide>
        <p15:guide id="10" pos="2268">
          <p15:clr>
            <a:srgbClr val="A4A3A4"/>
          </p15:clr>
        </p15:guide>
        <p15:guide id="11" pos="3902">
          <p15:clr>
            <a:srgbClr val="A4A3A4"/>
          </p15:clr>
        </p15:guide>
        <p15:guide id="12" orient="horz" pos="105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74584"/>
    <a:srgbClr val="90CCFA"/>
    <a:srgbClr val="3940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F1A0088-3FF0-4591-AE8C-B39587EE2FD8}">
  <a:tblStyle styleId="{FF1A0088-3FF0-4591-AE8C-B39587EE2FD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86"/>
    <p:restoredTop sz="94653"/>
  </p:normalViewPr>
  <p:slideViewPr>
    <p:cSldViewPr snapToGrid="0">
      <p:cViewPr varScale="1">
        <p:scale>
          <a:sx n="143" d="100"/>
          <a:sy n="143" d="100"/>
        </p:scale>
        <p:origin x="684" y="126"/>
      </p:cViewPr>
      <p:guideLst>
        <p:guide orient="horz" pos="337"/>
        <p:guide pos="5558"/>
        <p:guide pos="1304"/>
        <p:guide orient="horz" pos="1620"/>
        <p:guide orient="horz" pos="2623"/>
        <p:guide pos="4320"/>
        <p:guide pos="3118"/>
        <p:guide pos="2976"/>
        <p:guide orient="horz" pos="590"/>
        <p:guide pos="2268"/>
        <p:guide pos="3902"/>
        <p:guide orient="horz" pos="1058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1" d="100"/>
          <a:sy n="121" d="100"/>
        </p:scale>
        <p:origin x="4000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107" Type="http://schemas.openxmlformats.org/officeDocument/2006/relationships/theme" Target="theme/theme1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font" Target="fonts/font12.fntdata"/><Relationship Id="rId5" Type="http://schemas.openxmlformats.org/officeDocument/2006/relationships/slide" Target="slides/slide4.xml"/><Relationship Id="rId90" Type="http://schemas.openxmlformats.org/officeDocument/2006/relationships/handoutMaster" Target="handoutMasters/handoutMaster1.xml"/><Relationship Id="rId95" Type="http://schemas.openxmlformats.org/officeDocument/2006/relationships/font" Target="fonts/font5.fntdata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font" Target="fonts/font13.fntdata"/><Relationship Id="rId108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font" Target="fonts/font1.fntdata"/><Relationship Id="rId96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font" Target="fonts/font4.fntdata"/><Relationship Id="rId99" Type="http://schemas.openxmlformats.org/officeDocument/2006/relationships/font" Target="fonts/font9.fntdata"/><Relationship Id="rId10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font" Target="fonts/font7.fntdata"/><Relationship Id="rId104" Type="http://schemas.openxmlformats.org/officeDocument/2006/relationships/font" Target="fonts/font14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2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font" Target="fonts/font10.fntdata"/><Relationship Id="rId105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font" Target="fonts/font3.fntdata"/><Relationship Id="rId98" Type="http://schemas.openxmlformats.org/officeDocument/2006/relationships/font" Target="fonts/font8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25B654EE-46E2-0F4F-A427-90D64B9EDE8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903F607F-B941-504A-93E2-B236C592C73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DAE9AD-0277-1C48-A4A6-9639BCA59213}" type="datetimeFigureOut">
              <a:rPr lang="pt-BR" smtClean="0"/>
              <a:t>19/04/2024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BECF70CC-E53D-CB46-9D20-16363D6546A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18247280-1666-A146-9E9E-6861B1758A3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B7252A-A6E1-544A-A976-86DDA006660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0781291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3de7457949_0_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3de7457949_0_1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de7457949_0_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3de7457949_0_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46383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de7457949_0_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3de7457949_0_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86689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de7457949_0_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3de7457949_0_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782247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4523b52df0_1_4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4523b52df0_1_4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44639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de7457949_0_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3de7457949_0_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92755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de7457949_0_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3de7457949_0_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76730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de7457949_0_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3de7457949_0_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359254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de7457949_0_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3de7457949_0_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88982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de7457949_0_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3de7457949_0_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de7457949_0_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3de7457949_0_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760527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de7457949_0_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3de7457949_0_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496985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de7457949_0_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3de7457949_0_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290705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de7457949_0_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3de7457949_0_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8788069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de7457949_0_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3de7457949_0_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955294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3de7457949_0_2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3de7457949_0_2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594061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3de7457949_0_2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3de7457949_0_2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819429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de7457949_0_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3de7457949_0_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892701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de7457949_0_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3de7457949_0_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769781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de7457949_0_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3de7457949_0_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824371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3de7457949_0_2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3de7457949_0_2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de7457949_0_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3de7457949_0_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297424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3de7457949_0_2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3de7457949_0_2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577937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de7457949_0_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3de7457949_0_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7502397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3de7457949_0_2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3de7457949_0_2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50880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3de7457949_0_2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3de7457949_0_2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516874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3de7457949_0_2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3de7457949_0_2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7486918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3de7457949_0_2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3de7457949_0_2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854059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3de7457949_0_2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3de7457949_0_2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595301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3de7457949_0_2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3de7457949_0_2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612206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3de7457949_0_2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3de7457949_0_2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02643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de7457949_0_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3de7457949_0_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160641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3de7457949_0_2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3de7457949_0_2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500322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de7457949_0_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3de7457949_0_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622461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de7457949_0_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3de7457949_0_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690644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de7457949_0_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3de7457949_0_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523892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de7457949_0_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3de7457949_0_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773015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de7457949_0_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3de7457949_0_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44908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de7457949_0_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3de7457949_0_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464903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de7457949_0_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3de7457949_0_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6998988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de7457949_0_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3de7457949_0_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160964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de7457949_0_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3de7457949_0_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62756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de7457949_0_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3de7457949_0_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018980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3de7457949_0_7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1" name="Google Shape;641;g3de7457949_0_7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824017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de7457949_0_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3de7457949_0_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401207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de7457949_0_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3de7457949_0_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003459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de7457949_0_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3de7457949_0_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964905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de7457949_0_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3de7457949_0_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874050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de7457949_0_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3de7457949_0_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0452368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de7457949_0_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3de7457949_0_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128797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de7457949_0_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3de7457949_0_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2952590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de7457949_0_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3de7457949_0_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55078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de7457949_0_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3de7457949_0_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784240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3de7457949_0_7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1" name="Google Shape;641;g3de7457949_0_7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34643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de7457949_0_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3de7457949_0_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713791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de7457949_0_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3de7457949_0_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93866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de7457949_0_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3de7457949_0_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99393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516500" y="1001050"/>
            <a:ext cx="6809100" cy="314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52525"/>
              </a:buClr>
              <a:buSzPts val="4600"/>
              <a:buNone/>
              <a:defRPr sz="4600">
                <a:solidFill>
                  <a:srgbClr val="25252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 rot="-5400000">
            <a:off x="-1173125" y="2799675"/>
            <a:ext cx="4615200" cy="92400"/>
          </a:xfrm>
          <a:prstGeom prst="rect">
            <a:avLst/>
          </a:prstGeom>
          <a:solidFill>
            <a:srgbClr val="1745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 rot="-5400000">
            <a:off x="-1772935" y="1844264"/>
            <a:ext cx="4950600" cy="57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 &amp; subtitle slide" type="secHead">
  <p:cSld name="SECTION_HEADER">
    <p:bg>
      <p:bgPr>
        <a:noFill/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1477425" y="2095075"/>
            <a:ext cx="3942300" cy="15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3300"/>
              <a:buNone/>
              <a:defRPr sz="3300">
                <a:solidFill>
                  <a:srgbClr val="37333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3300"/>
              <a:buNone/>
              <a:defRPr sz="3300">
                <a:solidFill>
                  <a:srgbClr val="373334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3300"/>
              <a:buNone/>
              <a:defRPr sz="3300">
                <a:solidFill>
                  <a:srgbClr val="373334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3300"/>
              <a:buNone/>
              <a:defRPr sz="3300">
                <a:solidFill>
                  <a:srgbClr val="373334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3300"/>
              <a:buNone/>
              <a:defRPr sz="3300">
                <a:solidFill>
                  <a:srgbClr val="373334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3300"/>
              <a:buNone/>
              <a:defRPr sz="3300">
                <a:solidFill>
                  <a:srgbClr val="373334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3300"/>
              <a:buNone/>
              <a:defRPr sz="3300">
                <a:solidFill>
                  <a:srgbClr val="373334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3300"/>
              <a:buNone/>
              <a:defRPr sz="3300">
                <a:solidFill>
                  <a:srgbClr val="373334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3300"/>
              <a:buNone/>
              <a:defRPr sz="3300">
                <a:solidFill>
                  <a:srgbClr val="373334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1477425" y="4030950"/>
            <a:ext cx="2770200" cy="5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9pPr>
          </a:lstStyle>
          <a:p>
            <a:endParaRPr/>
          </a:p>
        </p:txBody>
      </p:sp>
      <p:sp>
        <p:nvSpPr>
          <p:cNvPr id="17" name="Google Shape;17;p3"/>
          <p:cNvSpPr/>
          <p:nvPr/>
        </p:nvSpPr>
        <p:spPr>
          <a:xfrm rot="-5400000">
            <a:off x="-1173125" y="2799675"/>
            <a:ext cx="4615200" cy="92400"/>
          </a:xfrm>
          <a:prstGeom prst="rect">
            <a:avLst/>
          </a:prstGeom>
          <a:solidFill>
            <a:srgbClr val="1745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" name="Gráfico 8">
            <a:extLst>
              <a:ext uri="{FF2B5EF4-FFF2-40B4-BE49-F238E27FC236}">
                <a16:creationId xmlns:a16="http://schemas.microsoft.com/office/drawing/2014/main" id="{DFEBAE08-9ABD-8C49-902C-993C5B9AA8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5711" y="4555710"/>
            <a:ext cx="402793" cy="42925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3 columns slide">
  <p:cSld name="TITLE_AND_TWO_COLUMNS_1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3"/>
          <p:cNvSpPr txBox="1">
            <a:spLocks noGrp="1"/>
          </p:cNvSpPr>
          <p:nvPr>
            <p:ph type="title"/>
          </p:nvPr>
        </p:nvSpPr>
        <p:spPr>
          <a:xfrm>
            <a:off x="4937250" y="1495850"/>
            <a:ext cx="3522600" cy="64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9pPr>
          </a:lstStyle>
          <a:p>
            <a:endParaRPr/>
          </a:p>
        </p:txBody>
      </p:sp>
      <p:sp>
        <p:nvSpPr>
          <p:cNvPr id="83" name="Google Shape;83;p13"/>
          <p:cNvSpPr/>
          <p:nvPr/>
        </p:nvSpPr>
        <p:spPr>
          <a:xfrm rot="-5400000">
            <a:off x="2297700" y="3573600"/>
            <a:ext cx="1713900" cy="92400"/>
          </a:xfrm>
          <a:prstGeom prst="rect">
            <a:avLst/>
          </a:prstGeom>
          <a:solidFill>
            <a:srgbClr val="1745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13"/>
          <p:cNvSpPr/>
          <p:nvPr/>
        </p:nvSpPr>
        <p:spPr>
          <a:xfrm rot="-5400000">
            <a:off x="4927200" y="3573625"/>
            <a:ext cx="1713900" cy="92400"/>
          </a:xfrm>
          <a:prstGeom prst="rect">
            <a:avLst/>
          </a:prstGeom>
          <a:solidFill>
            <a:srgbClr val="1745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13"/>
          <p:cNvSpPr/>
          <p:nvPr/>
        </p:nvSpPr>
        <p:spPr>
          <a:xfrm rot="-5400000">
            <a:off x="7556700" y="3573625"/>
            <a:ext cx="1713900" cy="92400"/>
          </a:xfrm>
          <a:prstGeom prst="rect">
            <a:avLst/>
          </a:prstGeom>
          <a:solidFill>
            <a:srgbClr val="1745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subTitle" idx="1"/>
          </p:nvPr>
        </p:nvSpPr>
        <p:spPr>
          <a:xfrm>
            <a:off x="700662" y="2259868"/>
            <a:ext cx="2278500" cy="109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rgbClr val="252525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subTitle" idx="2"/>
          </p:nvPr>
        </p:nvSpPr>
        <p:spPr>
          <a:xfrm>
            <a:off x="700654" y="3349745"/>
            <a:ext cx="2278500" cy="106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Spectral Light"/>
                <a:ea typeface="Spectral Light"/>
                <a:cs typeface="Spectral Light"/>
                <a:sym typeface="Spectral Light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9pPr>
          </a:lstStyle>
          <a:p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subTitle" idx="3"/>
          </p:nvPr>
        </p:nvSpPr>
        <p:spPr>
          <a:xfrm>
            <a:off x="3330162" y="2259868"/>
            <a:ext cx="2278500" cy="109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rgbClr val="252525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subTitle" idx="4"/>
          </p:nvPr>
        </p:nvSpPr>
        <p:spPr>
          <a:xfrm>
            <a:off x="3330154" y="3349745"/>
            <a:ext cx="2278500" cy="106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Spectral Light"/>
                <a:ea typeface="Spectral Light"/>
                <a:cs typeface="Spectral Light"/>
                <a:sym typeface="Spectral Light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9pPr>
          </a:lstStyle>
          <a:p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subTitle" idx="5"/>
          </p:nvPr>
        </p:nvSpPr>
        <p:spPr>
          <a:xfrm>
            <a:off x="5959662" y="2259868"/>
            <a:ext cx="2278500" cy="109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rgbClr val="252525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endParaRPr/>
          </a:p>
        </p:txBody>
      </p:sp>
      <p:sp>
        <p:nvSpPr>
          <p:cNvPr id="91" name="Google Shape;91;p13"/>
          <p:cNvSpPr txBox="1">
            <a:spLocks noGrp="1"/>
          </p:cNvSpPr>
          <p:nvPr>
            <p:ph type="subTitle" idx="6"/>
          </p:nvPr>
        </p:nvSpPr>
        <p:spPr>
          <a:xfrm>
            <a:off x="5959654" y="3349745"/>
            <a:ext cx="2278500" cy="106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Spectral Light"/>
                <a:ea typeface="Spectral Light"/>
                <a:cs typeface="Spectral Light"/>
                <a:sym typeface="Spectral Light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slide">
  <p:cSld name="Quote slide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/>
          <p:nvPr/>
        </p:nvSpPr>
        <p:spPr>
          <a:xfrm>
            <a:off x="2028900" y="0"/>
            <a:ext cx="5086200" cy="5143500"/>
          </a:xfrm>
          <a:prstGeom prst="parallelogram">
            <a:avLst>
              <a:gd name="adj" fmla="val 25000"/>
            </a:avLst>
          </a:prstGeom>
          <a:solidFill>
            <a:srgbClr val="1745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ubTitle" idx="1"/>
          </p:nvPr>
        </p:nvSpPr>
        <p:spPr>
          <a:xfrm>
            <a:off x="3153525" y="1800750"/>
            <a:ext cx="2523300" cy="211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subTitle" idx="2"/>
          </p:nvPr>
        </p:nvSpPr>
        <p:spPr>
          <a:xfrm>
            <a:off x="3153525" y="4011203"/>
            <a:ext cx="1894500" cy="106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90CCFA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90CCFA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90CCFA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90CCFA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90CCFA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90CCFA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90CCFA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90CCFA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90CCFA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9pPr>
          </a:lstStyle>
          <a:p>
            <a:endParaRPr/>
          </a:p>
        </p:txBody>
      </p:sp>
      <p:pic>
        <p:nvPicPr>
          <p:cNvPr id="8" name="Gráfico 7">
            <a:extLst>
              <a:ext uri="{FF2B5EF4-FFF2-40B4-BE49-F238E27FC236}">
                <a16:creationId xmlns:a16="http://schemas.microsoft.com/office/drawing/2014/main" id="{891CF9F7-DA07-C84F-864D-806C6D7CFD8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50000" y="4545630"/>
            <a:ext cx="476544" cy="504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0272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692">
          <p15:clr>
            <a:srgbClr val="FA7B17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Only">
  <p:cSld name="Title slide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>
            <a:spLocks noGrp="1"/>
          </p:cNvSpPr>
          <p:nvPr>
            <p:ph type="title"/>
          </p:nvPr>
        </p:nvSpPr>
        <p:spPr>
          <a:xfrm>
            <a:off x="5322125" y="506525"/>
            <a:ext cx="352380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3300"/>
              <a:buNone/>
              <a:defRPr>
                <a:solidFill>
                  <a:srgbClr val="EFD67E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3300"/>
              <a:buNone/>
              <a:defRPr>
                <a:solidFill>
                  <a:srgbClr val="EFD67E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3300"/>
              <a:buNone/>
              <a:defRPr>
                <a:solidFill>
                  <a:srgbClr val="EFD67E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3300"/>
              <a:buNone/>
              <a:defRPr>
                <a:solidFill>
                  <a:srgbClr val="EFD67E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3300"/>
              <a:buNone/>
              <a:defRPr>
                <a:solidFill>
                  <a:srgbClr val="EFD67E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3300"/>
              <a:buNone/>
              <a:defRPr>
                <a:solidFill>
                  <a:srgbClr val="EFD67E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3300"/>
              <a:buNone/>
              <a:defRPr>
                <a:solidFill>
                  <a:srgbClr val="EFD67E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3300"/>
              <a:buNone/>
              <a:defRPr>
                <a:solidFill>
                  <a:srgbClr val="EFD67E"/>
                </a:solidFill>
              </a:defRPr>
            </a:lvl9pPr>
          </a:lstStyle>
          <a:p>
            <a:endParaRPr/>
          </a:p>
        </p:txBody>
      </p:sp>
      <p:sp>
        <p:nvSpPr>
          <p:cNvPr id="95" name="Google Shape;95;p14"/>
          <p:cNvSpPr/>
          <p:nvPr/>
        </p:nvSpPr>
        <p:spPr>
          <a:xfrm rot="10800000">
            <a:off x="6556325" y="4516800"/>
            <a:ext cx="2289600" cy="92400"/>
          </a:xfrm>
          <a:prstGeom prst="rect">
            <a:avLst/>
          </a:prstGeom>
          <a:solidFill>
            <a:srgbClr val="1745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BBED"/>
              </a:solidFill>
            </a:endParaRPr>
          </a:p>
        </p:txBody>
      </p:sp>
      <p:pic>
        <p:nvPicPr>
          <p:cNvPr id="8" name="Gráfico 7">
            <a:extLst>
              <a:ext uri="{FF2B5EF4-FFF2-40B4-BE49-F238E27FC236}">
                <a16:creationId xmlns:a16="http://schemas.microsoft.com/office/drawing/2014/main" id="{8B936DF1-00C4-A646-9A6C-5699A7C21C4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7434" y="460833"/>
            <a:ext cx="556023" cy="59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019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body slide 1">
  <p:cSld name="Title &amp; body slide 1">
    <p:bg>
      <p:bgPr>
        <a:solidFill>
          <a:srgbClr val="252525"/>
        </a:solid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/>
          <p:nvPr/>
        </p:nvSpPr>
        <p:spPr>
          <a:xfrm>
            <a:off x="0" y="0"/>
            <a:ext cx="7115100" cy="5143500"/>
          </a:xfrm>
          <a:prstGeom prst="parallelogram">
            <a:avLst>
              <a:gd name="adj" fmla="val 25000"/>
            </a:avLst>
          </a:prstGeom>
          <a:solidFill>
            <a:srgbClr val="1745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title"/>
          </p:nvPr>
        </p:nvSpPr>
        <p:spPr>
          <a:xfrm>
            <a:off x="1285900" y="458225"/>
            <a:ext cx="4736700" cy="269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Montserrat"/>
              <a:buNone/>
              <a:defRPr sz="42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ontserrat"/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ontserrat"/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ontserrat"/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ontserrat"/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ontserrat"/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ontserrat"/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ontserrat"/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ontserrat"/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subTitle" idx="1"/>
          </p:nvPr>
        </p:nvSpPr>
        <p:spPr>
          <a:xfrm>
            <a:off x="1285900" y="2963125"/>
            <a:ext cx="3961500" cy="106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90CCFA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90CCFA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90CCFA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90CCFA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90CCFA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90CCFA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90CCFA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90CCFA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90CCFA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9pPr>
          </a:lstStyle>
          <a:p>
            <a:endParaRPr/>
          </a:p>
        </p:txBody>
      </p:sp>
      <p:pic>
        <p:nvPicPr>
          <p:cNvPr id="9" name="Gráfico 8">
            <a:extLst>
              <a:ext uri="{FF2B5EF4-FFF2-40B4-BE49-F238E27FC236}">
                <a16:creationId xmlns:a16="http://schemas.microsoft.com/office/drawing/2014/main" id="{FCA4BDE1-348E-5543-992F-12034889460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50000" y="4545630"/>
            <a:ext cx="476544" cy="504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4698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 slide">
  <p:cSld name="Caption slide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7"/>
          <p:cNvSpPr txBox="1">
            <a:spLocks noGrp="1"/>
          </p:cNvSpPr>
          <p:nvPr>
            <p:ph type="title"/>
          </p:nvPr>
        </p:nvSpPr>
        <p:spPr>
          <a:xfrm>
            <a:off x="496300" y="1198875"/>
            <a:ext cx="5016000" cy="204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 dirty="0"/>
          </a:p>
        </p:txBody>
      </p:sp>
      <p:sp>
        <p:nvSpPr>
          <p:cNvPr id="110" name="Google Shape;110;p17"/>
          <p:cNvSpPr/>
          <p:nvPr/>
        </p:nvSpPr>
        <p:spPr>
          <a:xfrm rot="10800000">
            <a:off x="561900" y="4669200"/>
            <a:ext cx="2289600" cy="92400"/>
          </a:xfrm>
          <a:prstGeom prst="rect">
            <a:avLst/>
          </a:prstGeom>
          <a:solidFill>
            <a:srgbClr val="90CC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E7FF"/>
              </a:solidFill>
            </a:endParaRPr>
          </a:p>
        </p:txBody>
      </p:sp>
      <p:sp>
        <p:nvSpPr>
          <p:cNvPr id="111" name="Google Shape;111;p17"/>
          <p:cNvSpPr txBox="1">
            <a:spLocks noGrp="1"/>
          </p:cNvSpPr>
          <p:nvPr>
            <p:ph type="subTitle" idx="1"/>
          </p:nvPr>
        </p:nvSpPr>
        <p:spPr>
          <a:xfrm>
            <a:off x="496300" y="3315875"/>
            <a:ext cx="3343200" cy="106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Spectral Light"/>
                <a:ea typeface="Spectral Light"/>
                <a:cs typeface="Spectral Light"/>
                <a:sym typeface="Spectral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9pPr>
          </a:lstStyle>
          <a:p>
            <a:endParaRPr/>
          </a:p>
        </p:txBody>
      </p:sp>
      <p:pic>
        <p:nvPicPr>
          <p:cNvPr id="13" name="Gráfico 12">
            <a:extLst>
              <a:ext uri="{FF2B5EF4-FFF2-40B4-BE49-F238E27FC236}">
                <a16:creationId xmlns:a16="http://schemas.microsoft.com/office/drawing/2014/main" id="{B7533450-3FD7-F148-8A0D-E3A2C1FE159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98910" y="4555710"/>
            <a:ext cx="402793" cy="429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5546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noFill/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Spectral Light"/>
              <a:buChar char="●"/>
              <a:defRPr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Spectral Light"/>
              <a:buChar char="○"/>
              <a:defRPr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Spectral Light"/>
              <a:buChar char="■"/>
              <a:defRPr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Spectral Light"/>
              <a:buChar char="●"/>
              <a:defRPr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Spectral Light"/>
              <a:buChar char="○"/>
              <a:defRPr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Spectral Light"/>
              <a:buChar char="■"/>
              <a:defRPr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Spectral Light"/>
              <a:buChar char="●"/>
              <a:defRPr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Spectral Light"/>
              <a:buChar char="○"/>
              <a:defRPr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Spectral Light"/>
              <a:buChar char="■"/>
              <a:defRPr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9" r:id="rId3"/>
    <p:sldLayoutId id="2147483673" r:id="rId4"/>
    <p:sldLayoutId id="2147483674" r:id="rId5"/>
    <p:sldLayoutId id="2147483675" r:id="rId6"/>
    <p:sldLayoutId id="2147483676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slideLayout" Target="../slideLayouts/slideLayout5.xml"/><Relationship Id="rId1" Type="http://schemas.openxmlformats.org/officeDocument/2006/relationships/video" Target="https://www.youtube.com/embed/jTLpqipsw0g?feature=oembed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slideLayout" Target="../slideLayouts/slideLayout5.xml"/><Relationship Id="rId1" Type="http://schemas.openxmlformats.org/officeDocument/2006/relationships/video" Target="https://www.youtube.com/embed/TaJlT4GNY-I?feature=oembed" TargetMode="External"/><Relationship Id="rId4" Type="http://schemas.openxmlformats.org/officeDocument/2006/relationships/image" Target="../media/image38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https://www.youtube.com/embed/Wri2CEoR2e0?feature=oembed" TargetMode="External"/><Relationship Id="rId1" Type="http://schemas.openxmlformats.org/officeDocument/2006/relationships/video" Target="https://www.youtube.com/embed/DHhCx9fqBZk?start=4&amp;feature=oembed" TargetMode="External"/><Relationship Id="rId5" Type="http://schemas.openxmlformats.org/officeDocument/2006/relationships/image" Target="../media/image40.jpeg"/><Relationship Id="rId4" Type="http://schemas.openxmlformats.org/officeDocument/2006/relationships/image" Target="../media/image39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5.jpe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jpeg"/><Relationship Id="rId4" Type="http://schemas.openxmlformats.org/officeDocument/2006/relationships/image" Target="../media/image51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0.jpeg"/><Relationship Id="rId4" Type="http://schemas.openxmlformats.org/officeDocument/2006/relationships/image" Target="../media/image59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61.png"/><Relationship Id="rId4" Type="http://schemas.openxmlformats.org/officeDocument/2006/relationships/notesSlide" Target="../notesSlides/notesSlide3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S7xTBa93TX8?feature=oembed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fzoZ_f7ji5Q?feature=oembed" TargetMode="Externa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4RfD5JiXt3A?feature=oembed" TargetMode="Externa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jpe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fjHtjT7GO1c?feature=oembed" TargetMode="Externa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Sq1QZB5baNw?feature=oembed" TargetMode="Externa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7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9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3.png"/><Relationship Id="rId4" Type="http://schemas.openxmlformats.org/officeDocument/2006/relationships/image" Target="../media/image92.jpe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sv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26"/>
          <p:cNvPicPr preferRelativeResize="0"/>
          <p:nvPr/>
        </p:nvPicPr>
        <p:blipFill rotWithShape="1">
          <a:blip r:embed="rId3">
            <a:alphaModFix/>
          </a:blip>
          <a:srcRect l="13106" t="15681" r="3518" b="17473"/>
          <a:stretch/>
        </p:blipFill>
        <p:spPr>
          <a:xfrm>
            <a:off x="1198475" y="534325"/>
            <a:ext cx="7624521" cy="4074852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6"/>
          <p:cNvSpPr txBox="1">
            <a:spLocks noGrp="1"/>
          </p:cNvSpPr>
          <p:nvPr>
            <p:ph type="ctrTitle"/>
          </p:nvPr>
        </p:nvSpPr>
        <p:spPr>
          <a:xfrm>
            <a:off x="1516500" y="1001050"/>
            <a:ext cx="6809100" cy="314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defRPr/>
            </a:pPr>
            <a:r>
              <a:rPr lang="pt-BR" altLang="pt-BR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Informações do curso e da instituição Senac.</a:t>
            </a:r>
            <a:br>
              <a:rPr lang="pt-BR" altLang="pt-BR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pt-BR" altLang="pt-BR" sz="6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pt-BR" altLang="pt-BR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Instrutor: Tarik Ponciano</a:t>
            </a:r>
            <a:endParaRPr sz="2400" dirty="0">
              <a:solidFill>
                <a:srgbClr val="174584"/>
              </a:solidFill>
            </a:endParaRPr>
          </a:p>
        </p:txBody>
      </p:sp>
      <p:pic>
        <p:nvPicPr>
          <p:cNvPr id="13" name="Gráfico 12">
            <a:extLst>
              <a:ext uri="{FF2B5EF4-FFF2-40B4-BE49-F238E27FC236}">
                <a16:creationId xmlns:a16="http://schemas.microsoft.com/office/drawing/2014/main" id="{839B6F31-A889-BF4D-B864-4B8705EFC9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88377" y="4333164"/>
            <a:ext cx="1571756" cy="50924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26"/>
          <p:cNvPicPr preferRelativeResize="0"/>
          <p:nvPr/>
        </p:nvPicPr>
        <p:blipFill rotWithShape="1">
          <a:blip r:embed="rId3">
            <a:alphaModFix/>
          </a:blip>
          <a:srcRect l="13106" t="15681" r="3518" b="17473"/>
          <a:stretch/>
        </p:blipFill>
        <p:spPr>
          <a:xfrm>
            <a:off x="1198475" y="534325"/>
            <a:ext cx="7624521" cy="4074852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6"/>
          <p:cNvSpPr txBox="1">
            <a:spLocks noGrp="1"/>
          </p:cNvSpPr>
          <p:nvPr>
            <p:ph type="ctrTitle"/>
          </p:nvPr>
        </p:nvSpPr>
        <p:spPr>
          <a:xfrm>
            <a:off x="1483987" y="1323568"/>
            <a:ext cx="7780154" cy="249636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BR" sz="6000" dirty="0">
                <a:solidFill>
                  <a:srgbClr val="174584"/>
                </a:solidFill>
              </a:rPr>
              <a:t>Inteligência Artificial na Prática</a:t>
            </a:r>
            <a:br>
              <a:rPr lang="pt-BR" sz="6000" dirty="0">
                <a:solidFill>
                  <a:srgbClr val="174584"/>
                </a:solidFill>
              </a:rPr>
            </a:br>
            <a:br>
              <a:rPr lang="pt-BR" sz="3200" dirty="0">
                <a:solidFill>
                  <a:srgbClr val="174584"/>
                </a:solidFill>
              </a:rPr>
            </a:br>
            <a:r>
              <a:rPr lang="pt-BR" sz="3200" dirty="0">
                <a:solidFill>
                  <a:srgbClr val="174584"/>
                </a:solidFill>
              </a:rPr>
              <a:t>				Tarik Ponciano</a:t>
            </a:r>
            <a:endParaRPr sz="3200" dirty="0">
              <a:solidFill>
                <a:srgbClr val="174584"/>
              </a:solidFill>
            </a:endParaRPr>
          </a:p>
        </p:txBody>
      </p:sp>
      <p:pic>
        <p:nvPicPr>
          <p:cNvPr id="13" name="Gráfico 12">
            <a:extLst>
              <a:ext uri="{FF2B5EF4-FFF2-40B4-BE49-F238E27FC236}">
                <a16:creationId xmlns:a16="http://schemas.microsoft.com/office/drawing/2014/main" id="{839B6F31-A889-BF4D-B864-4B8705EFC9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01725" y="3959929"/>
            <a:ext cx="1571756" cy="509249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8"/>
          <p:cNvSpPr/>
          <p:nvPr/>
        </p:nvSpPr>
        <p:spPr>
          <a:xfrm>
            <a:off x="2028900" y="0"/>
            <a:ext cx="5086200" cy="5143500"/>
          </a:xfrm>
          <a:prstGeom prst="parallelogram">
            <a:avLst>
              <a:gd name="adj" fmla="val 25000"/>
            </a:avLst>
          </a:prstGeom>
          <a:solidFill>
            <a:srgbClr val="1745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28"/>
          <p:cNvSpPr txBox="1">
            <a:spLocks noGrp="1"/>
          </p:cNvSpPr>
          <p:nvPr>
            <p:ph type="subTitle" idx="1"/>
          </p:nvPr>
        </p:nvSpPr>
        <p:spPr>
          <a:xfrm>
            <a:off x="3153525" y="1848350"/>
            <a:ext cx="2523300" cy="206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6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O futuro começa hoje, e não amanhã</a:t>
            </a:r>
            <a:r>
              <a:rPr lang="es" sz="1600" i="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.”</a:t>
            </a:r>
            <a:endParaRPr sz="1600" i="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2" name="Google Shape;182;p28"/>
          <p:cNvSpPr txBox="1">
            <a:spLocks noGrp="1"/>
          </p:cNvSpPr>
          <p:nvPr>
            <p:ph type="body" idx="4294967295"/>
          </p:nvPr>
        </p:nvSpPr>
        <p:spPr>
          <a:xfrm>
            <a:off x="3515100" y="641150"/>
            <a:ext cx="2238300" cy="95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0" dirty="0">
                <a:solidFill>
                  <a:srgbClr val="90CCFA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“</a:t>
            </a:r>
            <a:endParaRPr sz="12000" dirty="0">
              <a:solidFill>
                <a:srgbClr val="90CCFA"/>
              </a:solidFill>
              <a:highlight>
                <a:srgbClr val="FFFFFF"/>
              </a:highlight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83" name="Google Shape;183;p28"/>
          <p:cNvSpPr txBox="1">
            <a:spLocks noGrp="1"/>
          </p:cNvSpPr>
          <p:nvPr>
            <p:ph type="subTitle" idx="2"/>
          </p:nvPr>
        </p:nvSpPr>
        <p:spPr>
          <a:xfrm>
            <a:off x="3153525" y="4011200"/>
            <a:ext cx="2238300" cy="6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— Papa João Paulo II</a:t>
            </a:r>
            <a:endParaRPr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FC018E-0FBF-8001-CFEF-3F04F58A22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4578" y="506525"/>
            <a:ext cx="4921347" cy="647700"/>
          </a:xfrm>
        </p:spPr>
        <p:txBody>
          <a:bodyPr/>
          <a:lstStyle/>
          <a:p>
            <a:r>
              <a:rPr lang="pt-BR" dirty="0"/>
              <a:t>A Evolução Humana</a:t>
            </a:r>
          </a:p>
        </p:txBody>
      </p:sp>
      <p:pic>
        <p:nvPicPr>
          <p:cNvPr id="2050" name="Picture 2" descr="Human Evolution">
            <a:extLst>
              <a:ext uri="{FF2B5EF4-FFF2-40B4-BE49-F238E27FC236}">
                <a16:creationId xmlns:a16="http://schemas.microsoft.com/office/drawing/2014/main" id="{0D43F44F-7DAE-716B-05A9-BC8C105204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962" y="1428819"/>
            <a:ext cx="7458075" cy="2419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94729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1">
            <a:extLst>
              <a:ext uri="{FF2B5EF4-FFF2-40B4-BE49-F238E27FC236}">
                <a16:creationId xmlns:a16="http://schemas.microsoft.com/office/drawing/2014/main" id="{90DD72BE-2967-F9B0-697E-4C46EA98B2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69925" y="539626"/>
            <a:ext cx="794226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r>
              <a:rPr lang="pt-BR" altLang="pt-BR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Primeira Revolução Industrial (1760-1830)</a:t>
            </a:r>
            <a:endParaRPr lang="pt-BR" altLang="pt-BR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A20E39D8-8C81-698D-D3E5-AF254521F7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69925" y="1167329"/>
            <a:ext cx="6774667" cy="1631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457200" indent="-457200" algn="just">
              <a:buClr>
                <a:srgbClr val="000000"/>
              </a:buClr>
              <a:buSzPct val="100000"/>
              <a:buFont typeface="+mj-lt"/>
              <a:buAutoNum type="arabicPeriod"/>
              <a:defRPr/>
            </a:pPr>
            <a:r>
              <a:rPr lang="pt-BR" altLang="pt-BR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Invenção da máquina a vapor e o uso de maquinas na produção têxtil e em outros produtos.</a:t>
            </a:r>
            <a:endParaRPr lang="pt-BR" altLang="pt-BR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Clr>
                <a:srgbClr val="000000"/>
              </a:buClr>
              <a:buSzPct val="100000"/>
              <a:defRPr/>
            </a:pPr>
            <a:endParaRPr lang="pt-BR" altLang="pt-BR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Clr>
                <a:srgbClr val="000000"/>
              </a:buClr>
              <a:buSzPct val="100000"/>
              <a:defRPr/>
            </a:pPr>
            <a:endParaRPr lang="pt-BR" altLang="pt-BR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Clr>
                <a:srgbClr val="000000"/>
              </a:buClr>
              <a:buSzPct val="100000"/>
              <a:buFont typeface="+mj-lt"/>
              <a:buAutoNum type="arabicPeriod"/>
              <a:defRPr/>
            </a:pPr>
            <a:endParaRPr lang="pt-BR" altLang="pt-BR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BDF5922-A146-870A-3557-4529E13F38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2983" y="2217065"/>
            <a:ext cx="7448550" cy="185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7672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FC018E-0FBF-8001-CFEF-3F04F58A22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7134" y="506525"/>
            <a:ext cx="5588792" cy="647700"/>
          </a:xfrm>
        </p:spPr>
        <p:txBody>
          <a:bodyPr/>
          <a:lstStyle/>
          <a:p>
            <a:r>
              <a:rPr lang="pt-BR" dirty="0"/>
              <a:t>Primeira Revolução Industrial (1760-1840)</a:t>
            </a:r>
          </a:p>
        </p:txBody>
      </p:sp>
      <p:pic>
        <p:nvPicPr>
          <p:cNvPr id="3074" name="Picture 2" descr="Primeira revolução industrial: causas, características e consequências">
            <a:extLst>
              <a:ext uri="{FF2B5EF4-FFF2-40B4-BE49-F238E27FC236}">
                <a16:creationId xmlns:a16="http://schemas.microsoft.com/office/drawing/2014/main" id="{6F19445E-15CC-8A33-9784-8360176B70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829" y="1716030"/>
            <a:ext cx="3482740" cy="1617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Primeira Revolução Industrial - Brasil Escola">
            <a:extLst>
              <a:ext uri="{FF2B5EF4-FFF2-40B4-BE49-F238E27FC236}">
                <a16:creationId xmlns:a16="http://schemas.microsoft.com/office/drawing/2014/main" id="{16DC340B-BE56-37E7-C8D0-99B8694005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8169" y="1633034"/>
            <a:ext cx="3077757" cy="1877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99650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1">
            <a:extLst>
              <a:ext uri="{FF2B5EF4-FFF2-40B4-BE49-F238E27FC236}">
                <a16:creationId xmlns:a16="http://schemas.microsoft.com/office/drawing/2014/main" id="{90DD72BE-2967-F9B0-697E-4C46EA98B2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69925" y="539626"/>
            <a:ext cx="794226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r>
              <a:rPr lang="pt-BR" altLang="pt-BR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Segunda Revolução Industrial (1870-1914)</a:t>
            </a:r>
            <a:endParaRPr lang="pt-BR" altLang="pt-BR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A20E39D8-8C81-698D-D3E5-AF254521F7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69925" y="1167329"/>
            <a:ext cx="6774667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457200" indent="-457200" algn="just">
              <a:buClr>
                <a:srgbClr val="000000"/>
              </a:buClr>
              <a:buSzPct val="100000"/>
              <a:buFont typeface="+mj-lt"/>
              <a:buAutoNum type="arabicPeriod"/>
              <a:defRPr/>
            </a:pPr>
            <a:r>
              <a:rPr lang="pt-BR" altLang="pt-BR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Revolução das manufaturas, surgimento de metalúrgica, siderúrgica e uso da química industrialmente, ocasionando novos métodos de produção.</a:t>
            </a:r>
            <a:endParaRPr lang="pt-BR" altLang="pt-BR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Clr>
                <a:srgbClr val="000000"/>
              </a:buClr>
              <a:buSzPct val="100000"/>
              <a:defRPr/>
            </a:pPr>
            <a:endParaRPr lang="pt-BR" altLang="pt-BR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Clr>
                <a:srgbClr val="000000"/>
              </a:buClr>
              <a:buSzPct val="100000"/>
              <a:defRPr/>
            </a:pPr>
            <a:endParaRPr lang="pt-BR" altLang="pt-BR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Clr>
                <a:srgbClr val="000000"/>
              </a:buClr>
              <a:buSzPct val="100000"/>
              <a:buFont typeface="+mj-lt"/>
              <a:buAutoNum type="arabicPeriod"/>
              <a:defRPr/>
            </a:pPr>
            <a:endParaRPr lang="pt-BR" altLang="pt-BR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83B493CC-ED96-CAE2-DF9B-599B286832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9058" y="2571750"/>
            <a:ext cx="5934075" cy="189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8736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FC018E-0FBF-8001-CFEF-3F04F58A22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7134" y="506525"/>
            <a:ext cx="5588792" cy="647700"/>
          </a:xfrm>
        </p:spPr>
        <p:txBody>
          <a:bodyPr/>
          <a:lstStyle/>
          <a:p>
            <a:r>
              <a:rPr lang="pt-BR" dirty="0"/>
              <a:t>Segunda Revolução Industrial (1870-1914)</a:t>
            </a:r>
          </a:p>
        </p:txBody>
      </p:sp>
      <p:pic>
        <p:nvPicPr>
          <p:cNvPr id="4098" name="Picture 2" descr="A segunda fase da Revolução Industrial e as consequências desse processo">
            <a:extLst>
              <a:ext uri="{FF2B5EF4-FFF2-40B4-BE49-F238E27FC236}">
                <a16:creationId xmlns:a16="http://schemas.microsoft.com/office/drawing/2014/main" id="{903180B6-B20A-F5DE-AB69-7D9A57C0DC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572" y="1680710"/>
            <a:ext cx="2360051" cy="1782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Segunda Revolução Industrial: causas e consequências - Brasil Escola">
            <a:extLst>
              <a:ext uri="{FF2B5EF4-FFF2-40B4-BE49-F238E27FC236}">
                <a16:creationId xmlns:a16="http://schemas.microsoft.com/office/drawing/2014/main" id="{A56927BD-51CA-3412-C33C-2C24DDA274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4533" y="1795428"/>
            <a:ext cx="3177874" cy="1853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45631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FC018E-0FBF-8001-CFEF-3F04F58A22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7134" y="506525"/>
            <a:ext cx="5588792" cy="647700"/>
          </a:xfrm>
        </p:spPr>
        <p:txBody>
          <a:bodyPr/>
          <a:lstStyle/>
          <a:p>
            <a:r>
              <a:rPr lang="pt-BR" dirty="0"/>
              <a:t>Segunda Revolução Industrial (1870-1914)</a:t>
            </a:r>
          </a:p>
        </p:txBody>
      </p:sp>
      <p:pic>
        <p:nvPicPr>
          <p:cNvPr id="5122" name="Picture 2" descr="Segunda Revolução Industrial - Resumo Completo!">
            <a:extLst>
              <a:ext uri="{FF2B5EF4-FFF2-40B4-BE49-F238E27FC236}">
                <a16:creationId xmlns:a16="http://schemas.microsoft.com/office/drawing/2014/main" id="{1C3AB208-CE33-32BB-6602-BE25658661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29" y="2128142"/>
            <a:ext cx="4167779" cy="2083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A origem dos sindicatos e as revoluções industriais - Sinpro Goiás">
            <a:extLst>
              <a:ext uri="{FF2B5EF4-FFF2-40B4-BE49-F238E27FC236}">
                <a16:creationId xmlns:a16="http://schemas.microsoft.com/office/drawing/2014/main" id="{E5762468-7A9C-A3FC-A851-4E85F5B8F7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5863" y="1781800"/>
            <a:ext cx="3499568" cy="2767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50948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1">
            <a:extLst>
              <a:ext uri="{FF2B5EF4-FFF2-40B4-BE49-F238E27FC236}">
                <a16:creationId xmlns:a16="http://schemas.microsoft.com/office/drawing/2014/main" id="{90DD72BE-2967-F9B0-697E-4C46EA98B2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69925" y="336332"/>
            <a:ext cx="692677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r>
              <a:rPr lang="pt-BR" altLang="pt-BR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Terceira Revolução Industria – Segunda metade do século XX</a:t>
            </a:r>
            <a:endParaRPr lang="pt-BR" altLang="pt-BR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A20E39D8-8C81-698D-D3E5-AF254521F7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69925" y="1334190"/>
            <a:ext cx="6774667" cy="1631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457200" indent="-457200" algn="just">
              <a:buClr>
                <a:srgbClr val="000000"/>
              </a:buClr>
              <a:buSzPct val="100000"/>
              <a:buFont typeface="+mj-lt"/>
              <a:buAutoNum type="arabicPeriod"/>
              <a:defRPr/>
            </a:pPr>
            <a:r>
              <a:rPr lang="pt-BR" altLang="pt-BR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Início da automação e era da informação. Junção entre conhecimento científico e produção industrial.</a:t>
            </a:r>
            <a:endParaRPr lang="pt-BR" altLang="pt-BR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Clr>
                <a:srgbClr val="000000"/>
              </a:buClr>
              <a:buSzPct val="100000"/>
              <a:defRPr/>
            </a:pPr>
            <a:endParaRPr lang="pt-BR" altLang="pt-BR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Clr>
                <a:srgbClr val="000000"/>
              </a:buClr>
              <a:buSzPct val="100000"/>
              <a:defRPr/>
            </a:pPr>
            <a:endParaRPr lang="pt-BR" altLang="pt-BR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Clr>
                <a:srgbClr val="000000"/>
              </a:buClr>
              <a:buSzPct val="100000"/>
              <a:buFont typeface="+mj-lt"/>
              <a:buAutoNum type="arabicPeriod"/>
              <a:defRPr/>
            </a:pPr>
            <a:endParaRPr lang="pt-BR" altLang="pt-BR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080B306-638C-D61B-3A1D-337D34B851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3772" y="2571750"/>
            <a:ext cx="7839075" cy="183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3036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FC018E-0FBF-8001-CFEF-3F04F58A22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7134" y="506525"/>
            <a:ext cx="5588792" cy="647700"/>
          </a:xfrm>
        </p:spPr>
        <p:txBody>
          <a:bodyPr/>
          <a:lstStyle/>
          <a:p>
            <a:r>
              <a:rPr lang="pt-BR" dirty="0"/>
              <a:t>Terceira Revolução Industrial (1950-2016)</a:t>
            </a:r>
          </a:p>
        </p:txBody>
      </p:sp>
      <p:pic>
        <p:nvPicPr>
          <p:cNvPr id="6146" name="Picture 2" descr="Terceira Revolução Industrial: contexto, consequências, países">
            <a:extLst>
              <a:ext uri="{FF2B5EF4-FFF2-40B4-BE49-F238E27FC236}">
                <a16:creationId xmlns:a16="http://schemas.microsoft.com/office/drawing/2014/main" id="{F5D57C3E-D15F-3972-B402-04A90FEDB6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004" y="1889287"/>
            <a:ext cx="3710996" cy="2473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Terceira Revolução Industrial: características e consequências">
            <a:extLst>
              <a:ext uri="{FF2B5EF4-FFF2-40B4-BE49-F238E27FC236}">
                <a16:creationId xmlns:a16="http://schemas.microsoft.com/office/drawing/2014/main" id="{FFB665D7-CFC9-32D2-7660-AC937DA6A5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6268" y="2202986"/>
            <a:ext cx="2516506" cy="1678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26718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1">
            <a:extLst>
              <a:ext uri="{FF2B5EF4-FFF2-40B4-BE49-F238E27FC236}">
                <a16:creationId xmlns:a16="http://schemas.microsoft.com/office/drawing/2014/main" id="{90DD72BE-2967-F9B0-697E-4C46EA98B2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69925" y="539626"/>
            <a:ext cx="794226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r>
              <a:rPr lang="pt-BR" altLang="pt-BR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Sumário</a:t>
            </a:r>
            <a:endParaRPr lang="pt-BR" altLang="pt-BR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CaixaDeTexto 1">
            <a:extLst>
              <a:ext uri="{FF2B5EF4-FFF2-40B4-BE49-F238E27FC236}">
                <a16:creationId xmlns:a16="http://schemas.microsoft.com/office/drawing/2014/main" id="{C48E00FA-7C66-7309-8EA8-71F9809748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41934" y="1475730"/>
            <a:ext cx="8035654" cy="3724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457200" indent="-457200">
              <a:buClr>
                <a:srgbClr val="000000"/>
              </a:buClr>
              <a:buSzPct val="100000"/>
              <a:buFont typeface="+mj-lt"/>
              <a:buAutoNum type="arabicPeriod"/>
              <a:defRPr/>
            </a:pPr>
            <a:r>
              <a:rPr lang="pt-BR" altLang="pt-BR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Apresentação do professor.</a:t>
            </a:r>
          </a:p>
          <a:p>
            <a:pPr marL="457200" indent="-457200">
              <a:buClr>
                <a:srgbClr val="000000"/>
              </a:buClr>
              <a:buSzPct val="100000"/>
              <a:buFont typeface="+mj-lt"/>
              <a:buAutoNum type="arabicPeriod"/>
              <a:defRPr/>
            </a:pPr>
            <a:r>
              <a:rPr lang="pt-BR" altLang="pt-BR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Apresentação dos alunos.</a:t>
            </a:r>
          </a:p>
          <a:p>
            <a:pPr marL="457200" indent="-457200">
              <a:buClr>
                <a:srgbClr val="000000"/>
              </a:buClr>
              <a:buSzPct val="100000"/>
              <a:buFont typeface="+mj-lt"/>
              <a:buAutoNum type="arabicPeriod"/>
              <a:defRPr/>
            </a:pPr>
            <a:r>
              <a:rPr lang="pt-BR" altLang="pt-BR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Instruções aos alunos.</a:t>
            </a:r>
          </a:p>
          <a:p>
            <a:pPr marL="457200" indent="-457200">
              <a:buClr>
                <a:srgbClr val="000000"/>
              </a:buClr>
              <a:buSzPct val="100000"/>
              <a:buFont typeface="+mj-lt"/>
              <a:buAutoNum type="arabicPeriod"/>
              <a:defRPr/>
            </a:pPr>
            <a:r>
              <a:rPr lang="pt-BR" altLang="pt-BR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Serviço Nacional de Aprendizagem Comercial.</a:t>
            </a:r>
          </a:p>
          <a:p>
            <a:pPr marL="457200" indent="-457200">
              <a:buClr>
                <a:srgbClr val="000000"/>
              </a:buClr>
              <a:buSzPct val="100000"/>
              <a:buFont typeface="+mj-lt"/>
              <a:buAutoNum type="arabicPeriod"/>
              <a:defRPr/>
            </a:pPr>
            <a:r>
              <a:rPr lang="pt-BR" altLang="pt-BR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Áreas de atuação do Senac.</a:t>
            </a:r>
          </a:p>
          <a:p>
            <a:pPr marL="457200" indent="-457200">
              <a:buClr>
                <a:srgbClr val="000000"/>
              </a:buClr>
              <a:buSzPct val="100000"/>
              <a:buFont typeface="+mj-lt"/>
              <a:buAutoNum type="arabicPeriod"/>
              <a:defRPr/>
            </a:pPr>
            <a:r>
              <a:rPr lang="pt-BR" altLang="pt-BR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Tipos de cursos do Senac</a:t>
            </a:r>
          </a:p>
          <a:p>
            <a:pPr marL="457200" indent="-457200">
              <a:buClr>
                <a:srgbClr val="000000"/>
              </a:buClr>
              <a:buSzPct val="100000"/>
              <a:buFont typeface="+mj-lt"/>
              <a:buAutoNum type="arabicPeriod"/>
              <a:defRPr/>
            </a:pPr>
            <a:r>
              <a:rPr lang="pt-BR" altLang="pt-BR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Mas o que é a tal da TI?</a:t>
            </a:r>
          </a:p>
          <a:p>
            <a:pPr marL="457200" indent="-457200">
              <a:buClr>
                <a:srgbClr val="000000"/>
              </a:buClr>
              <a:buSzPct val="100000"/>
              <a:buFont typeface="+mj-lt"/>
              <a:buAutoNum type="arabicPeriod"/>
              <a:defRPr/>
            </a:pPr>
            <a:r>
              <a:rPr lang="pt-BR" altLang="pt-BR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importância da TI na sociedade.</a:t>
            </a:r>
          </a:p>
          <a:p>
            <a:pPr marL="457200" indent="-457200">
              <a:buClr>
                <a:srgbClr val="000000"/>
              </a:buClr>
              <a:buSzPct val="100000"/>
              <a:buFont typeface="+mj-lt"/>
              <a:buAutoNum type="arabicPeriod"/>
              <a:defRPr/>
            </a:pPr>
            <a:r>
              <a:rPr lang="pt-BR" altLang="pt-BR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Déficit de profissionais de TI no Brasil.</a:t>
            </a:r>
          </a:p>
          <a:p>
            <a:pPr marL="457200" indent="-457200">
              <a:buClr>
                <a:srgbClr val="000000"/>
              </a:buClr>
              <a:buSzPct val="100000"/>
              <a:buFont typeface="+mj-lt"/>
              <a:buAutoNum type="arabicPeriod"/>
              <a:defRPr/>
            </a:pPr>
            <a:r>
              <a:rPr lang="pt-BR" altLang="pt-BR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Áreas de atuação, salários e carreiras em TI.</a:t>
            </a:r>
          </a:p>
          <a:p>
            <a:pPr>
              <a:buClr>
                <a:srgbClr val="000000"/>
              </a:buClr>
              <a:buSzPct val="100000"/>
              <a:defRPr/>
            </a:pPr>
            <a:endParaRPr lang="pt-BR" altLang="pt-BR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rgbClr val="000000"/>
              </a:buClr>
              <a:buSzPct val="100000"/>
              <a:defRPr/>
            </a:pPr>
            <a:endParaRPr lang="pt-BR" altLang="pt-BR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FC018E-0FBF-8001-CFEF-3F04F58A22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7134" y="506525"/>
            <a:ext cx="5588792" cy="647700"/>
          </a:xfrm>
        </p:spPr>
        <p:txBody>
          <a:bodyPr/>
          <a:lstStyle/>
          <a:p>
            <a:r>
              <a:rPr lang="pt-BR" dirty="0"/>
              <a:t>Terceira Revolução Industrial (1950-2016)</a:t>
            </a:r>
          </a:p>
        </p:txBody>
      </p:sp>
      <p:pic>
        <p:nvPicPr>
          <p:cNvPr id="7170" name="Picture 2" descr="Junior Silveira - Conheça O Inglês Da Internet | Blog Junior Silveira">
            <a:extLst>
              <a:ext uri="{FF2B5EF4-FFF2-40B4-BE49-F238E27FC236}">
                <a16:creationId xmlns:a16="http://schemas.microsoft.com/office/drawing/2014/main" id="{1F2F282D-1C81-4040-5880-72BEBDE691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281" y="1870932"/>
            <a:ext cx="3641725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Internet das coisas: conheça as tendências | ConectaJá">
            <a:extLst>
              <a:ext uri="{FF2B5EF4-FFF2-40B4-BE49-F238E27FC236}">
                <a16:creationId xmlns:a16="http://schemas.microsoft.com/office/drawing/2014/main" id="{DFB03E39-A202-322A-557D-C2DBBCC7FD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4996" y="2045095"/>
            <a:ext cx="3183366" cy="2144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55210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Google Shape;249;p36"/>
          <p:cNvPicPr preferRelativeResize="0"/>
          <p:nvPr/>
        </p:nvPicPr>
        <p:blipFill rotWithShape="1">
          <a:blip r:embed="rId3">
            <a:alphaModFix/>
          </a:blip>
          <a:srcRect l="1146" t="11131" b="9641"/>
          <a:stretch/>
        </p:blipFill>
        <p:spPr>
          <a:xfrm>
            <a:off x="1180675" y="534325"/>
            <a:ext cx="7626956" cy="4074852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36"/>
          <p:cNvSpPr/>
          <p:nvPr/>
        </p:nvSpPr>
        <p:spPr>
          <a:xfrm rot="-5400000">
            <a:off x="-1173125" y="2795725"/>
            <a:ext cx="4615200" cy="92400"/>
          </a:xfrm>
          <a:prstGeom prst="rect">
            <a:avLst/>
          </a:prstGeom>
          <a:solidFill>
            <a:srgbClr val="1745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36"/>
          <p:cNvSpPr txBox="1">
            <a:spLocks noGrp="1"/>
          </p:cNvSpPr>
          <p:nvPr>
            <p:ph type="ctrTitle"/>
          </p:nvPr>
        </p:nvSpPr>
        <p:spPr>
          <a:xfrm>
            <a:off x="1589603" y="1878699"/>
            <a:ext cx="6809100" cy="138610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BR" sz="4200" dirty="0">
                <a:solidFill>
                  <a:srgbClr val="174584"/>
                </a:solidFill>
              </a:rPr>
              <a:t>A Quarta Revolução Industrial</a:t>
            </a:r>
            <a:endParaRPr sz="4200" dirty="0">
              <a:solidFill>
                <a:srgbClr val="174584"/>
              </a:solidFill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21A965CA-0038-3C10-4704-689DC0E90E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597" y="4358418"/>
            <a:ext cx="711753" cy="738361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592474BC-4082-8994-20F1-84F77FE868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9913" y="534325"/>
            <a:ext cx="1190588" cy="46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4801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1">
            <a:extLst>
              <a:ext uri="{FF2B5EF4-FFF2-40B4-BE49-F238E27FC236}">
                <a16:creationId xmlns:a16="http://schemas.microsoft.com/office/drawing/2014/main" id="{90DD72BE-2967-F9B0-697E-4C46EA98B2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69925" y="539626"/>
            <a:ext cx="794226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r>
              <a:rPr lang="pt-BR" altLang="pt-BR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Características</a:t>
            </a:r>
            <a:endParaRPr lang="pt-BR" altLang="pt-BR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A20E39D8-8C81-698D-D3E5-AF254521F7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69925" y="1294477"/>
            <a:ext cx="6774667" cy="2554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457200" indent="-457200" algn="just">
              <a:buClr>
                <a:srgbClr val="000000"/>
              </a:buClr>
              <a:buSzPct val="100000"/>
              <a:buFont typeface="+mj-lt"/>
              <a:buAutoNum type="arabicPeriod"/>
              <a:defRPr/>
            </a:pPr>
            <a:r>
              <a:rPr lang="pt-BR" altLang="pt-BR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Internet das Coisas</a:t>
            </a:r>
          </a:p>
          <a:p>
            <a:pPr marL="457200" indent="-457200" algn="just">
              <a:buClr>
                <a:srgbClr val="000000"/>
              </a:buClr>
              <a:buSzPct val="100000"/>
              <a:buFont typeface="+mj-lt"/>
              <a:buAutoNum type="arabicPeriod"/>
              <a:defRPr/>
            </a:pPr>
            <a:r>
              <a:rPr lang="pt-BR" altLang="pt-BR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Automação total de linhas de produção</a:t>
            </a:r>
          </a:p>
          <a:p>
            <a:pPr marL="457200" indent="-457200" algn="just">
              <a:buClr>
                <a:srgbClr val="000000"/>
              </a:buClr>
              <a:buSzPct val="100000"/>
              <a:buFont typeface="+mj-lt"/>
              <a:buAutoNum type="arabicPeriod"/>
              <a:defRPr/>
            </a:pPr>
            <a:r>
              <a:rPr lang="pt-BR" altLang="pt-BR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Automação de Atendimento</a:t>
            </a:r>
          </a:p>
          <a:p>
            <a:pPr marL="457200" indent="-457200" algn="just">
              <a:buClr>
                <a:srgbClr val="000000"/>
              </a:buClr>
              <a:buSzPct val="100000"/>
              <a:buFont typeface="+mj-lt"/>
              <a:buAutoNum type="arabicPeriod"/>
              <a:defRPr/>
            </a:pPr>
            <a:r>
              <a:rPr lang="pt-BR" altLang="pt-BR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Inteligência Artificial</a:t>
            </a:r>
          </a:p>
          <a:p>
            <a:pPr marL="457200" indent="-457200" algn="just">
              <a:buClr>
                <a:srgbClr val="000000"/>
              </a:buClr>
              <a:buSzPct val="100000"/>
              <a:buFont typeface="+mj-lt"/>
              <a:buAutoNum type="arabicPeriod"/>
              <a:defRPr/>
            </a:pPr>
            <a:r>
              <a:rPr lang="pt-BR" altLang="pt-BR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Nanotecnologia, Biotecnologia, etc...</a:t>
            </a:r>
            <a:endParaRPr lang="pt-BR" altLang="pt-BR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Clr>
                <a:srgbClr val="000000"/>
              </a:buClr>
              <a:buSzPct val="100000"/>
              <a:defRPr/>
            </a:pPr>
            <a:endParaRPr lang="pt-BR" altLang="pt-BR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Clr>
                <a:srgbClr val="000000"/>
              </a:buClr>
              <a:buSzPct val="100000"/>
              <a:defRPr/>
            </a:pPr>
            <a:endParaRPr lang="pt-BR" altLang="pt-BR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Clr>
                <a:srgbClr val="000000"/>
              </a:buClr>
              <a:buSzPct val="100000"/>
              <a:buFont typeface="+mj-lt"/>
              <a:buAutoNum type="arabicPeriod"/>
              <a:defRPr/>
            </a:pPr>
            <a:endParaRPr lang="pt-BR" altLang="pt-BR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71682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395318F2-44BE-CEDF-565C-4C641D57D7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7937" y="839416"/>
            <a:ext cx="7629525" cy="3971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0910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1">
            <a:extLst>
              <a:ext uri="{FF2B5EF4-FFF2-40B4-BE49-F238E27FC236}">
                <a16:creationId xmlns:a16="http://schemas.microsoft.com/office/drawing/2014/main" id="{90DD72BE-2967-F9B0-697E-4C46EA98B2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69925" y="539626"/>
            <a:ext cx="794226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r>
              <a:rPr lang="pt-BR" altLang="pt-BR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Fatores identificados pelo Forum Econômico Mundial</a:t>
            </a:r>
            <a:endParaRPr lang="pt-BR" altLang="pt-BR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A20E39D8-8C81-698D-D3E5-AF254521F7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69925" y="1187686"/>
            <a:ext cx="6774667" cy="47089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457200" indent="-457200" algn="just">
              <a:buClr>
                <a:srgbClr val="000000"/>
              </a:buClr>
              <a:buSzPct val="100000"/>
              <a:buFont typeface="+mj-lt"/>
              <a:buAutoNum type="arabicPeriod"/>
              <a:defRPr/>
            </a:pPr>
            <a:r>
              <a:rPr lang="pt-BR" altLang="pt-BR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Velocidade – </a:t>
            </a:r>
            <a:r>
              <a:rPr lang="pt-BR" altLang="pt-BR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 mundo está mais conectado e esta revolução está transformando tudo de forma mais rápida do que as outras três revoluções</a:t>
            </a:r>
          </a:p>
          <a:p>
            <a:pPr marL="457200" indent="-457200" algn="just">
              <a:buClr>
                <a:srgbClr val="000000"/>
              </a:buClr>
              <a:buSzPct val="100000"/>
              <a:buFont typeface="+mj-lt"/>
              <a:buAutoNum type="arabicPeriod"/>
              <a:defRPr/>
            </a:pPr>
            <a:endParaRPr lang="pt-BR" altLang="pt-BR" sz="2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Clr>
                <a:srgbClr val="000000"/>
              </a:buClr>
              <a:buSzPct val="100000"/>
              <a:buFont typeface="+mj-lt"/>
              <a:buAutoNum type="arabicPeriod"/>
              <a:defRPr/>
            </a:pPr>
            <a:r>
              <a:rPr lang="pt-BR" altLang="pt-BR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Alcance – </a:t>
            </a:r>
            <a:r>
              <a:rPr lang="pt-BR" altLang="pt-BR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 impacto se distribui para todas as regiões do mundo de modo quase uniforme</a:t>
            </a:r>
          </a:p>
          <a:p>
            <a:pPr marL="457200" indent="-457200" algn="just">
              <a:buClr>
                <a:srgbClr val="000000"/>
              </a:buClr>
              <a:buSzPct val="100000"/>
              <a:buFont typeface="+mj-lt"/>
              <a:buAutoNum type="arabicPeriod"/>
              <a:defRPr/>
            </a:pPr>
            <a:endParaRPr lang="pt-BR" altLang="pt-BR" sz="2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Clr>
                <a:srgbClr val="000000"/>
              </a:buClr>
              <a:buSzPct val="100000"/>
              <a:buFont typeface="+mj-lt"/>
              <a:buAutoNum type="arabicPeriod"/>
              <a:defRPr/>
            </a:pPr>
            <a:r>
              <a:rPr lang="pt-BR" altLang="pt-BR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Impacto em Sistemas Interconectados – </a:t>
            </a:r>
            <a:r>
              <a:rPr lang="pt-BR" altLang="pt-BR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Os avanços da Quarta Revolução Industrial são tão sofisticados e interconectados que estão transformando os principais sistemas da nossa sociedade (por exemplo, política e economia), assim como países.</a:t>
            </a:r>
            <a:endParaRPr lang="pt-BR" altLang="pt-BR" sz="2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Clr>
                <a:srgbClr val="000000"/>
              </a:buClr>
              <a:buSzPct val="100000"/>
              <a:defRPr/>
            </a:pPr>
            <a:endParaRPr lang="pt-BR" altLang="pt-BR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Clr>
                <a:srgbClr val="000000"/>
              </a:buClr>
              <a:buSzPct val="100000"/>
              <a:defRPr/>
            </a:pPr>
            <a:endParaRPr lang="pt-BR" altLang="pt-BR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Clr>
                <a:srgbClr val="000000"/>
              </a:buClr>
              <a:buSzPct val="100000"/>
              <a:buFont typeface="+mj-lt"/>
              <a:buAutoNum type="arabicPeriod"/>
              <a:defRPr/>
            </a:pPr>
            <a:endParaRPr lang="pt-BR" altLang="pt-BR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85734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83770A6E-3A9F-E33D-F464-CEDEE9FF0A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3904" y="423862"/>
            <a:ext cx="7477125" cy="429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6155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1">
            <a:extLst>
              <a:ext uri="{FF2B5EF4-FFF2-40B4-BE49-F238E27FC236}">
                <a16:creationId xmlns:a16="http://schemas.microsoft.com/office/drawing/2014/main" id="{90DD72BE-2967-F9B0-697E-4C46EA98B2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69925" y="539626"/>
            <a:ext cx="794226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r>
              <a:rPr lang="pt-BR" altLang="pt-BR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 que está acontecendo e o que vai acontecer</a:t>
            </a:r>
            <a:endParaRPr lang="pt-BR" altLang="pt-BR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A20E39D8-8C81-698D-D3E5-AF254521F7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69925" y="1187686"/>
            <a:ext cx="6774667" cy="31700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>
              <a:buClr>
                <a:srgbClr val="000000"/>
              </a:buClr>
              <a:buSzPct val="100000"/>
              <a:defRPr/>
            </a:pPr>
            <a:r>
              <a:rPr lang="pt-BR" altLang="pt-BR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 bilhões de pessoas em 2017 estiveram conectadas a internet.</a:t>
            </a:r>
          </a:p>
          <a:p>
            <a:pPr algn="just">
              <a:buClr>
                <a:srgbClr val="000000"/>
              </a:buClr>
              <a:buSzPct val="100000"/>
              <a:defRPr/>
            </a:pPr>
            <a:endParaRPr lang="pt-BR" altLang="pt-BR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Clr>
                <a:srgbClr val="000000"/>
              </a:buClr>
              <a:buSzPct val="100000"/>
              <a:defRPr/>
            </a:pPr>
            <a:r>
              <a:rPr lang="pt-BR" altLang="pt-BR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Crianças nascidas em 2017 talvez nunca dirijam carros e usem robôs para tarefas cotidianas.</a:t>
            </a:r>
          </a:p>
          <a:p>
            <a:pPr algn="just">
              <a:buClr>
                <a:srgbClr val="000000"/>
              </a:buClr>
              <a:buSzPct val="100000"/>
              <a:defRPr/>
            </a:pPr>
            <a:endParaRPr lang="pt-BR" altLang="pt-BR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Clr>
                <a:srgbClr val="000000"/>
              </a:buClr>
              <a:buSzPct val="100000"/>
              <a:defRPr/>
            </a:pPr>
            <a:r>
              <a:rPr lang="pt-BR" altLang="pt-BR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Science e compartilhamento de dados</a:t>
            </a:r>
          </a:p>
          <a:p>
            <a:pPr algn="just">
              <a:buClr>
                <a:srgbClr val="000000"/>
              </a:buClr>
              <a:buSzPct val="100000"/>
              <a:defRPr/>
            </a:pPr>
            <a:endParaRPr lang="pt-BR" altLang="pt-BR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Clr>
                <a:srgbClr val="000000"/>
              </a:buClr>
              <a:buSzPct val="100000"/>
              <a:defRPr/>
            </a:pPr>
            <a:r>
              <a:rPr lang="pt-BR" altLang="pt-BR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Forma como nos </a:t>
            </a:r>
            <a:r>
              <a:rPr lang="pt-BR" altLang="pt-BR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relacionamo</a:t>
            </a:r>
            <a:endParaRPr lang="pt-BR" altLang="pt-BR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Clr>
                <a:srgbClr val="000000"/>
              </a:buClr>
              <a:buSzPct val="100000"/>
              <a:defRPr/>
            </a:pPr>
            <a:endParaRPr lang="pt-BR" altLang="pt-BR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Clr>
                <a:srgbClr val="000000"/>
              </a:buClr>
              <a:buSzPct val="100000"/>
              <a:buFont typeface="+mj-lt"/>
              <a:buAutoNum type="arabicPeriod"/>
              <a:defRPr/>
            </a:pPr>
            <a:endParaRPr lang="pt-BR" altLang="pt-BR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11666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12EEC416-EA81-AF11-6FE5-4E6AB69BEE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8508" y="774236"/>
            <a:ext cx="7350682" cy="4135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2969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1">
            <a:extLst>
              <a:ext uri="{FF2B5EF4-FFF2-40B4-BE49-F238E27FC236}">
                <a16:creationId xmlns:a16="http://schemas.microsoft.com/office/drawing/2014/main" id="{90DD72BE-2967-F9B0-697E-4C46EA98B2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69925" y="539626"/>
            <a:ext cx="794226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r>
              <a:rPr lang="pt-BR" altLang="pt-BR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 impacto</a:t>
            </a:r>
            <a:endParaRPr lang="pt-BR" altLang="pt-BR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A20E39D8-8C81-698D-D3E5-AF254521F7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69925" y="1187686"/>
            <a:ext cx="6774667" cy="37856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>
              <a:buClr>
                <a:srgbClr val="000000"/>
              </a:buClr>
              <a:buSzPct val="100000"/>
              <a:defRPr/>
            </a:pPr>
            <a:r>
              <a:rPr lang="pt-BR" altLang="pt-BR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 Japão existem hotéis onde a operação é feita por robôs.</a:t>
            </a:r>
          </a:p>
          <a:p>
            <a:pPr algn="just">
              <a:buClr>
                <a:srgbClr val="000000"/>
              </a:buClr>
              <a:buSzPct val="100000"/>
              <a:defRPr/>
            </a:pPr>
            <a:endParaRPr lang="pt-BR" altLang="pt-BR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Clr>
                <a:srgbClr val="000000"/>
              </a:buClr>
              <a:buSzPct val="100000"/>
              <a:defRPr/>
            </a:pPr>
            <a:r>
              <a:rPr lang="pt-BR" altLang="pt-BR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15 milhões de vagas substituídas por robôs ou automatização.</a:t>
            </a:r>
          </a:p>
          <a:p>
            <a:pPr algn="just">
              <a:buClr>
                <a:srgbClr val="000000"/>
              </a:buClr>
              <a:buSzPct val="100000"/>
              <a:defRPr/>
            </a:pPr>
            <a:endParaRPr lang="pt-BR" altLang="pt-BR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Clr>
                <a:srgbClr val="000000"/>
              </a:buClr>
              <a:buSzPct val="100000"/>
              <a:defRPr/>
            </a:pPr>
            <a:r>
              <a:rPr lang="pt-BR" altLang="pt-BR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Em 5 anos 35% das características de trabalho que são importantes hoje já não serão requisitos para emprego.</a:t>
            </a:r>
          </a:p>
          <a:p>
            <a:pPr algn="just">
              <a:buClr>
                <a:srgbClr val="000000"/>
              </a:buClr>
              <a:buSzPct val="100000"/>
              <a:defRPr/>
            </a:pPr>
            <a:endParaRPr lang="pt-BR" altLang="pt-BR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Clr>
                <a:srgbClr val="000000"/>
              </a:buClr>
              <a:buSzPct val="100000"/>
              <a:defRPr/>
            </a:pPr>
            <a:r>
              <a:rPr lang="pt-BR" altLang="pt-BR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forma como vamos nos atualizar.</a:t>
            </a:r>
          </a:p>
          <a:p>
            <a:pPr algn="just">
              <a:buClr>
                <a:srgbClr val="000000"/>
              </a:buClr>
              <a:buSzPct val="100000"/>
              <a:defRPr/>
            </a:pPr>
            <a:endParaRPr lang="pt-BR" altLang="pt-BR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Clr>
                <a:srgbClr val="000000"/>
              </a:buClr>
              <a:buSzPct val="100000"/>
              <a:defRPr/>
            </a:pPr>
            <a:r>
              <a:rPr lang="pt-BR" altLang="pt-BR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Carros Autônomos.</a:t>
            </a:r>
          </a:p>
          <a:p>
            <a:pPr algn="just">
              <a:buClr>
                <a:srgbClr val="000000"/>
              </a:buClr>
              <a:buSzPct val="100000"/>
              <a:defRPr/>
            </a:pPr>
            <a:endParaRPr lang="pt-BR" altLang="pt-BR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Clr>
                <a:srgbClr val="000000"/>
              </a:buClr>
              <a:buSzPct val="100000"/>
              <a:buFont typeface="+mj-lt"/>
              <a:buAutoNum type="arabicPeriod"/>
              <a:defRPr/>
            </a:pPr>
            <a:endParaRPr lang="pt-BR" altLang="pt-BR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56649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261EB046-05CF-69AF-28CE-6F948BC963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4487" y="385762"/>
            <a:ext cx="5915025" cy="437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2357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3"/>
          <p:cNvSpPr txBox="1">
            <a:spLocks noGrp="1"/>
          </p:cNvSpPr>
          <p:nvPr>
            <p:ph type="title"/>
          </p:nvPr>
        </p:nvSpPr>
        <p:spPr>
          <a:xfrm>
            <a:off x="700654" y="551991"/>
            <a:ext cx="4781778" cy="64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 dirty="0">
                <a:solidFill>
                  <a:srgbClr val="252525"/>
                </a:solidFill>
              </a:rPr>
              <a:t>Quem é o Tarik?</a:t>
            </a:r>
            <a:endParaRPr sz="3200" dirty="0">
              <a:solidFill>
                <a:srgbClr val="174584"/>
              </a:solidFill>
            </a:endParaRPr>
          </a:p>
        </p:txBody>
      </p:sp>
      <p:sp>
        <p:nvSpPr>
          <p:cNvPr id="227" name="Google Shape;227;p33"/>
          <p:cNvSpPr txBox="1">
            <a:spLocks noGrp="1"/>
          </p:cNvSpPr>
          <p:nvPr>
            <p:ph type="subTitle" idx="1"/>
          </p:nvPr>
        </p:nvSpPr>
        <p:spPr>
          <a:xfrm>
            <a:off x="700662" y="1195330"/>
            <a:ext cx="2278500" cy="109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Universidade</a:t>
            </a:r>
            <a:endParaRPr dirty="0"/>
          </a:p>
        </p:txBody>
      </p:sp>
      <p:sp>
        <p:nvSpPr>
          <p:cNvPr id="228" name="Google Shape;228;p33"/>
          <p:cNvSpPr txBox="1">
            <a:spLocks noGrp="1"/>
          </p:cNvSpPr>
          <p:nvPr>
            <p:ph type="subTitle" idx="2"/>
          </p:nvPr>
        </p:nvSpPr>
        <p:spPr>
          <a:xfrm>
            <a:off x="594026" y="2285207"/>
            <a:ext cx="2385128" cy="106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pt-PT" dirty="0"/>
              <a:t>Formado em Sistemas e Mídias Digitais pela Universidade Federal do Ceará em 2022.</a:t>
            </a:r>
          </a:p>
          <a:p>
            <a:pPr marL="0" lvl="0" indent="0"/>
            <a:endParaRPr lang="pt-PT" dirty="0"/>
          </a:p>
          <a:p>
            <a:pPr marL="0" lvl="0" indent="0"/>
            <a:r>
              <a:rPr lang="pt-PT" dirty="0"/>
              <a:t>Artigos publicados nos temas de Computação Contextual e Ensino de Computação.</a:t>
            </a:r>
          </a:p>
          <a:p>
            <a:pPr marL="0" lvl="0" indent="0"/>
            <a:endParaRPr lang="pt-PT" dirty="0"/>
          </a:p>
          <a:p>
            <a:pPr marL="0" lvl="0" indent="0"/>
            <a:r>
              <a:rPr lang="pt-PT" dirty="0"/>
              <a:t>Monitor de Redes de Computadores, Pesquisador de Acessibilidade e Colaborador da Empresa Júnior TGD.</a:t>
            </a:r>
          </a:p>
          <a:p>
            <a:pPr marL="0" lvl="0" indent="0"/>
            <a:endParaRPr lang="pt-PT" dirty="0"/>
          </a:p>
          <a:p>
            <a:pPr marL="0" lvl="0" indent="0"/>
            <a:endParaRPr dirty="0"/>
          </a:p>
        </p:txBody>
      </p:sp>
      <p:sp>
        <p:nvSpPr>
          <p:cNvPr id="229" name="Google Shape;229;p33"/>
          <p:cNvSpPr txBox="1">
            <a:spLocks noGrp="1"/>
          </p:cNvSpPr>
          <p:nvPr>
            <p:ph type="subTitle" idx="3"/>
          </p:nvPr>
        </p:nvSpPr>
        <p:spPr>
          <a:xfrm>
            <a:off x="3330158" y="1166068"/>
            <a:ext cx="2278500" cy="109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Desenvolvimento</a:t>
            </a:r>
            <a:endParaRPr dirty="0"/>
          </a:p>
        </p:txBody>
      </p:sp>
      <p:sp>
        <p:nvSpPr>
          <p:cNvPr id="230" name="Google Shape;230;p33"/>
          <p:cNvSpPr txBox="1">
            <a:spLocks noGrp="1"/>
          </p:cNvSpPr>
          <p:nvPr>
            <p:ph type="subTitle" idx="4"/>
          </p:nvPr>
        </p:nvSpPr>
        <p:spPr>
          <a:xfrm>
            <a:off x="3330150" y="2255945"/>
            <a:ext cx="2278500" cy="106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pt-BR" dirty="0"/>
              <a:t>Desenvolvedor </a:t>
            </a:r>
            <a:r>
              <a:rPr lang="pt-BR" dirty="0" err="1"/>
              <a:t>Front-end</a:t>
            </a:r>
            <a:endParaRPr lang="pt-BR" dirty="0"/>
          </a:p>
          <a:p>
            <a:pPr marL="0" lvl="0" indent="0"/>
            <a:endParaRPr lang="pt-BR" dirty="0"/>
          </a:p>
          <a:p>
            <a:pPr marL="0" lvl="0" indent="0"/>
            <a:r>
              <a:rPr lang="pt-BR" dirty="0"/>
              <a:t>Aluno SMD – Diversos projetos</a:t>
            </a:r>
          </a:p>
          <a:p>
            <a:pPr marL="0" lvl="0" indent="0"/>
            <a:endParaRPr lang="pt-BR" dirty="0"/>
          </a:p>
          <a:p>
            <a:pPr marL="0" lvl="0" indent="0"/>
            <a:r>
              <a:rPr lang="pt-BR" dirty="0"/>
              <a:t>Bolsista CNPQ – EasyContext</a:t>
            </a:r>
          </a:p>
          <a:p>
            <a:pPr marL="0" lvl="0" indent="0"/>
            <a:endParaRPr lang="pt-BR" dirty="0"/>
          </a:p>
          <a:p>
            <a:pPr marL="0" lvl="0" indent="0"/>
            <a:r>
              <a:rPr lang="pt-BR" dirty="0"/>
              <a:t>Bolsista </a:t>
            </a:r>
            <a:r>
              <a:rPr lang="pt-BR" dirty="0" err="1"/>
              <a:t>Funcap</a:t>
            </a:r>
            <a:r>
              <a:rPr lang="pt-BR" dirty="0"/>
              <a:t> – UFC e Governo do Estado</a:t>
            </a:r>
          </a:p>
          <a:p>
            <a:pPr marL="0" lvl="0" indent="0"/>
            <a:endParaRPr lang="pt-BR" dirty="0"/>
          </a:p>
          <a:p>
            <a:pPr marL="0" lvl="0" indent="0"/>
            <a:r>
              <a:rPr lang="pt-BR" dirty="0"/>
              <a:t>Celetista – UFC e Governo do Estado</a:t>
            </a:r>
          </a:p>
          <a:p>
            <a:pPr marL="0" lvl="0" indent="0"/>
            <a:endParaRPr lang="pt-BR" dirty="0"/>
          </a:p>
          <a:p>
            <a:pPr marL="0" lvl="0" indent="0"/>
            <a:r>
              <a:rPr lang="pt-BR" dirty="0"/>
              <a:t> </a:t>
            </a:r>
            <a:endParaRPr dirty="0"/>
          </a:p>
        </p:txBody>
      </p:sp>
      <p:sp>
        <p:nvSpPr>
          <p:cNvPr id="231" name="Google Shape;231;p33"/>
          <p:cNvSpPr txBox="1">
            <a:spLocks noGrp="1"/>
          </p:cNvSpPr>
          <p:nvPr>
            <p:ph type="subTitle" idx="5"/>
          </p:nvPr>
        </p:nvSpPr>
        <p:spPr>
          <a:xfrm>
            <a:off x="5959638" y="1152699"/>
            <a:ext cx="2278500" cy="109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Hobbies</a:t>
            </a:r>
            <a:endParaRPr dirty="0"/>
          </a:p>
        </p:txBody>
      </p:sp>
      <p:sp>
        <p:nvSpPr>
          <p:cNvPr id="232" name="Google Shape;232;p33"/>
          <p:cNvSpPr txBox="1">
            <a:spLocks noGrp="1"/>
          </p:cNvSpPr>
          <p:nvPr>
            <p:ph type="subTitle" idx="6"/>
          </p:nvPr>
        </p:nvSpPr>
        <p:spPr>
          <a:xfrm>
            <a:off x="5959630" y="2242576"/>
            <a:ext cx="2278500" cy="106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pt-PT" dirty="0"/>
              <a:t>Violão</a:t>
            </a:r>
          </a:p>
          <a:p>
            <a:pPr marL="0" lvl="0" indent="0"/>
            <a:endParaRPr lang="pt-PT" dirty="0"/>
          </a:p>
          <a:p>
            <a:pPr marL="0" lvl="0" indent="0"/>
            <a:r>
              <a:rPr lang="pt-PT" dirty="0"/>
              <a:t>Jogos (Valorant, League of Legends)</a:t>
            </a:r>
          </a:p>
          <a:p>
            <a:pPr marL="0" lvl="0" indent="0"/>
            <a:endParaRPr lang="pt-PT" dirty="0"/>
          </a:p>
          <a:p>
            <a:pPr marL="0" lvl="0" indent="0"/>
            <a:r>
              <a:rPr lang="pt-PT" dirty="0"/>
              <a:t>Animes, Séries, Filmes, Documentários (O que tiver no catálogo)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1">
            <a:extLst>
              <a:ext uri="{FF2B5EF4-FFF2-40B4-BE49-F238E27FC236}">
                <a16:creationId xmlns:a16="http://schemas.microsoft.com/office/drawing/2014/main" id="{90DD72BE-2967-F9B0-697E-4C46EA98B2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69925" y="539626"/>
            <a:ext cx="4931109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r>
              <a:rPr lang="pt-BR" altLang="pt-BR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Profissões que podem acabar ou que sofrerão impactos</a:t>
            </a:r>
            <a:endParaRPr lang="pt-BR" altLang="pt-BR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A20E39D8-8C81-698D-D3E5-AF254521F7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69925" y="1514734"/>
            <a:ext cx="6774667" cy="31700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342900" indent="-342900" algn="just"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pt-BR" altLang="pt-BR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Jornalista e Repórter</a:t>
            </a:r>
          </a:p>
          <a:p>
            <a:pPr marL="342900" indent="-342900" algn="just"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pt-BR" altLang="pt-BR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Carteiro</a:t>
            </a:r>
          </a:p>
          <a:p>
            <a:pPr marL="342900" indent="-342900" algn="just"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pt-BR" altLang="pt-BR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Trabalhador de área rural</a:t>
            </a:r>
          </a:p>
          <a:p>
            <a:pPr marL="342900" indent="-342900" algn="just"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pt-BR" altLang="pt-BR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Leitor de Medidores</a:t>
            </a:r>
          </a:p>
          <a:p>
            <a:pPr marL="342900" indent="-342900" algn="just"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pt-BR" altLang="pt-BR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Agente de viagens</a:t>
            </a:r>
          </a:p>
          <a:p>
            <a:pPr marL="342900" indent="-342900" algn="just"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pt-BR" altLang="pt-BR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Pessoas da área de atendimento</a:t>
            </a:r>
          </a:p>
          <a:p>
            <a:pPr marL="342900" indent="-342900" algn="just"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pt-BR" altLang="pt-BR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Pessoas da área fiscal e contábil</a:t>
            </a:r>
          </a:p>
          <a:p>
            <a:pPr marL="342900" indent="-342900" algn="just"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pt-BR" altLang="pt-BR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Pessoas do setor operário</a:t>
            </a:r>
          </a:p>
          <a:p>
            <a:pPr algn="just">
              <a:buClr>
                <a:srgbClr val="000000"/>
              </a:buClr>
              <a:buSzPct val="100000"/>
              <a:defRPr/>
            </a:pPr>
            <a:endParaRPr lang="pt-BR" altLang="pt-BR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Clr>
                <a:srgbClr val="000000"/>
              </a:buClr>
              <a:buSzPct val="100000"/>
              <a:buFont typeface="+mj-lt"/>
              <a:buAutoNum type="arabicPeriod"/>
              <a:defRPr/>
            </a:pPr>
            <a:endParaRPr lang="pt-BR" altLang="pt-BR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75666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FC018E-0FBF-8001-CFEF-3F04F58A22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7134" y="506525"/>
            <a:ext cx="5588792" cy="647700"/>
          </a:xfrm>
        </p:spPr>
        <p:txBody>
          <a:bodyPr/>
          <a:lstStyle/>
          <a:p>
            <a:r>
              <a:rPr lang="pt-BR" dirty="0"/>
              <a:t>Quarta Revolução Industrial (Atualidade) </a:t>
            </a:r>
          </a:p>
        </p:txBody>
      </p:sp>
      <p:pic>
        <p:nvPicPr>
          <p:cNvPr id="3" name="Mídia Online 2" title="Quarta Revolução Industrial">
            <a:hlinkClick r:id="" action="ppaction://media"/>
            <a:extLst>
              <a:ext uri="{FF2B5EF4-FFF2-40B4-BE49-F238E27FC236}">
                <a16:creationId xmlns:a16="http://schemas.microsoft.com/office/drawing/2014/main" id="{9F82C300-02A4-89F5-232A-84CB8BAC015D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563880" y="29771"/>
            <a:ext cx="8154345" cy="4607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801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FC018E-0FBF-8001-CFEF-3F04F58A22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7134" y="506525"/>
            <a:ext cx="5588792" cy="647700"/>
          </a:xfrm>
        </p:spPr>
        <p:txBody>
          <a:bodyPr/>
          <a:lstStyle/>
          <a:p>
            <a:r>
              <a:rPr lang="pt-BR" dirty="0"/>
              <a:t>Quarta Revolução Industrial </a:t>
            </a:r>
          </a:p>
        </p:txBody>
      </p:sp>
      <p:pic>
        <p:nvPicPr>
          <p:cNvPr id="9218" name="Picture 2" descr="Saiba o que a robô Sophia pensa sobre trabalho, sustentabilidade e  imigração - Época Negócios | Tecnologia">
            <a:extLst>
              <a:ext uri="{FF2B5EF4-FFF2-40B4-BE49-F238E27FC236}">
                <a16:creationId xmlns:a16="http://schemas.microsoft.com/office/drawing/2014/main" id="{E19C8E1B-B89C-E0FF-5182-3A0DE13AC2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146" y="1922241"/>
            <a:ext cx="3100112" cy="2150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Está na hora de uma Grande Redefinição, diz fundador e presidente do Fórum  Econômico Mundial - Jornal O Globo">
            <a:extLst>
              <a:ext uri="{FF2B5EF4-FFF2-40B4-BE49-F238E27FC236}">
                <a16:creationId xmlns:a16="http://schemas.microsoft.com/office/drawing/2014/main" id="{1EE1FD97-BCA0-DB58-D28A-37BD52E230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5466" y="1827173"/>
            <a:ext cx="3739832" cy="2245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21056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7"/>
          <p:cNvSpPr txBox="1">
            <a:spLocks noGrp="1"/>
          </p:cNvSpPr>
          <p:nvPr>
            <p:ph type="title"/>
          </p:nvPr>
        </p:nvSpPr>
        <p:spPr>
          <a:xfrm>
            <a:off x="1032270" y="798622"/>
            <a:ext cx="5368529" cy="269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4200" dirty="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A Quinta Revolução vem aí</a:t>
            </a:r>
            <a:endParaRPr sz="4200" dirty="0">
              <a:solidFill>
                <a:srgbClr val="90CCFA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41564489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FC018E-0FBF-8001-CFEF-3F04F58A22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7134" y="506525"/>
            <a:ext cx="5588792" cy="647700"/>
          </a:xfrm>
        </p:spPr>
        <p:txBody>
          <a:bodyPr/>
          <a:lstStyle/>
          <a:p>
            <a:r>
              <a:rPr lang="pt-BR" dirty="0"/>
              <a:t>Quinta Revolução Industrial (Gostinho) </a:t>
            </a:r>
          </a:p>
        </p:txBody>
      </p:sp>
      <p:pic>
        <p:nvPicPr>
          <p:cNvPr id="11266" name="Picture 2" descr="31 melhores ferramentas de software de redação de IA em 2023 [gratuito e  pago]">
            <a:extLst>
              <a:ext uri="{FF2B5EF4-FFF2-40B4-BE49-F238E27FC236}">
                <a16:creationId xmlns:a16="http://schemas.microsoft.com/office/drawing/2014/main" id="{1C5DE6EE-FE07-0270-5FCF-C1946D91A7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329" y="2089101"/>
            <a:ext cx="3757242" cy="2186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15 melhores ferramentas de design de IA 2023 [designers de arte, gráficos e  web]">
            <a:extLst>
              <a:ext uri="{FF2B5EF4-FFF2-40B4-BE49-F238E27FC236}">
                <a16:creationId xmlns:a16="http://schemas.microsoft.com/office/drawing/2014/main" id="{E67C2CCD-8E9D-DC4C-27A9-63EE111F5A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5746" y="2187236"/>
            <a:ext cx="3451010" cy="2008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34538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FC018E-0FBF-8001-CFEF-3F04F58A22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7134" y="506525"/>
            <a:ext cx="5588792" cy="647700"/>
          </a:xfrm>
        </p:spPr>
        <p:txBody>
          <a:bodyPr/>
          <a:lstStyle/>
          <a:p>
            <a:r>
              <a:rPr lang="pt-BR" dirty="0"/>
              <a:t>Quinta Revolução Industrial (Gostinho) </a:t>
            </a:r>
          </a:p>
        </p:txBody>
      </p:sp>
      <p:pic>
        <p:nvPicPr>
          <p:cNvPr id="1026" name="Picture 2" descr="120 ferramentas de inteligência artificial para ir (muito) além do ...">
            <a:extLst>
              <a:ext uri="{FF2B5EF4-FFF2-40B4-BE49-F238E27FC236}">
                <a16:creationId xmlns:a16="http://schemas.microsoft.com/office/drawing/2014/main" id="{2A0C7AAC-2505-4945-8B6A-50BF94C756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488" y="1021191"/>
            <a:ext cx="2832936" cy="3681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7985652A-E00B-462A-B63E-F1F35005F858}"/>
              </a:ext>
            </a:extLst>
          </p:cNvPr>
          <p:cNvSpPr/>
          <p:nvPr/>
        </p:nvSpPr>
        <p:spPr>
          <a:xfrm>
            <a:off x="4572000" y="2571750"/>
            <a:ext cx="4572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dirty="0"/>
              <a:t>https://sistemasdeinformacao.espm.edu.br/wp-content/uploads/2023/08/1691057157265-788x1024.jpg</a:t>
            </a:r>
          </a:p>
        </p:txBody>
      </p:sp>
    </p:spTree>
    <p:extLst>
      <p:ext uri="{BB962C8B-B14F-4D97-AF65-F5344CB8AC3E}">
        <p14:creationId xmlns:p14="http://schemas.microsoft.com/office/powerpoint/2010/main" val="4208918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FC018E-0FBF-8001-CFEF-3F04F58A22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7134" y="506525"/>
            <a:ext cx="5588792" cy="647700"/>
          </a:xfrm>
        </p:spPr>
        <p:txBody>
          <a:bodyPr/>
          <a:lstStyle/>
          <a:p>
            <a:r>
              <a:rPr lang="pt-BR" dirty="0"/>
              <a:t>Quinta Revolução Industrial (Gostinho) </a:t>
            </a:r>
          </a:p>
        </p:txBody>
      </p:sp>
      <p:pic>
        <p:nvPicPr>
          <p:cNvPr id="12290" name="Picture 2" descr="Experiments with MidJourney and My Writing | Loridian's Laboratory">
            <a:extLst>
              <a:ext uri="{FF2B5EF4-FFF2-40B4-BE49-F238E27FC236}">
                <a16:creationId xmlns:a16="http://schemas.microsoft.com/office/drawing/2014/main" id="{C6F53748-93DE-79E5-73A8-4A431BF4B1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703" y="1764139"/>
            <a:ext cx="2438261" cy="2438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>
            <a:extLst>
              <a:ext uri="{FF2B5EF4-FFF2-40B4-BE49-F238E27FC236}">
                <a16:creationId xmlns:a16="http://schemas.microsoft.com/office/drawing/2014/main" id="{B3618D98-5E2D-74C4-6076-0B20C12E20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2747" y="1837559"/>
            <a:ext cx="3437134" cy="2291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052753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FC018E-0FBF-8001-CFEF-3F04F58A22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7134" y="506525"/>
            <a:ext cx="5588792" cy="647700"/>
          </a:xfrm>
        </p:spPr>
        <p:txBody>
          <a:bodyPr/>
          <a:lstStyle/>
          <a:p>
            <a:r>
              <a:rPr lang="pt-BR" dirty="0"/>
              <a:t>Quinta Revolução Industrial (Gostinho) </a:t>
            </a:r>
          </a:p>
        </p:txBody>
      </p:sp>
      <p:pic>
        <p:nvPicPr>
          <p:cNvPr id="13314" name="Picture 2" descr="Criador de deepfakes de Tom Cruise no TikTok conta como criou vídeos –  Tecnoblog">
            <a:extLst>
              <a:ext uri="{FF2B5EF4-FFF2-40B4-BE49-F238E27FC236}">
                <a16:creationId xmlns:a16="http://schemas.microsoft.com/office/drawing/2014/main" id="{B305867B-0218-9242-B5E6-2221A698CB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351" y="2196050"/>
            <a:ext cx="3511789" cy="1974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Mídia Online 2" title="TRUMP AND BIDEN PLAYING MINECRAFT (AI voices)">
            <a:hlinkClick r:id="" action="ppaction://media"/>
            <a:extLst>
              <a:ext uri="{FF2B5EF4-FFF2-40B4-BE49-F238E27FC236}">
                <a16:creationId xmlns:a16="http://schemas.microsoft.com/office/drawing/2014/main" id="{78ED7C6C-1DE2-0D0A-FDA0-42C7A51B2F47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6051530" y="1802334"/>
            <a:ext cx="14351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357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FC018E-0FBF-8001-CFEF-3F04F58A22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7134" y="506525"/>
            <a:ext cx="5588792" cy="647700"/>
          </a:xfrm>
        </p:spPr>
        <p:txBody>
          <a:bodyPr/>
          <a:lstStyle/>
          <a:p>
            <a:r>
              <a:rPr lang="pt-BR" dirty="0"/>
              <a:t>Quinta Revolução Industrial (Gostinho) </a:t>
            </a:r>
          </a:p>
        </p:txBody>
      </p:sp>
      <p:pic>
        <p:nvPicPr>
          <p:cNvPr id="6" name="Mídia Online 5" title="AI Freddie Mercury - Rolling in the Deep (HQ Audio)">
            <a:hlinkClick r:id="" action="ppaction://media"/>
            <a:extLst>
              <a:ext uri="{FF2B5EF4-FFF2-40B4-BE49-F238E27FC236}">
                <a16:creationId xmlns:a16="http://schemas.microsoft.com/office/drawing/2014/main" id="{E959E09E-93D4-930A-46BB-63A199F2E1F6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166175" y="1854200"/>
            <a:ext cx="2540000" cy="1435100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7D842FA2-EC75-6B4C-C380-45CA03FB2EBC}"/>
              </a:ext>
            </a:extLst>
          </p:cNvPr>
          <p:cNvSpPr txBox="1"/>
          <p:nvPr/>
        </p:nvSpPr>
        <p:spPr>
          <a:xfrm>
            <a:off x="912731" y="3289300"/>
            <a:ext cx="304688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https://youtu.be/DHhCx9fqBZk?t=4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DA1DA7B4-CB26-9B13-781E-6BFE4FE7A3C6}"/>
              </a:ext>
            </a:extLst>
          </p:cNvPr>
          <p:cNvSpPr txBox="1"/>
          <p:nvPr/>
        </p:nvSpPr>
        <p:spPr>
          <a:xfrm>
            <a:off x="3959618" y="4211580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https://www.youtube.com/shorts/Wri2CEoR2e0</a:t>
            </a:r>
          </a:p>
        </p:txBody>
      </p:sp>
      <p:pic>
        <p:nvPicPr>
          <p:cNvPr id="3" name="Mídia Online 2" title="LULA E BOLSONARO CANTANDO A NOVINHA SENTA PAMPAM">
            <a:hlinkClick r:id="" action="ppaction://media"/>
            <a:extLst>
              <a:ext uri="{FF2B5EF4-FFF2-40B4-BE49-F238E27FC236}">
                <a16:creationId xmlns:a16="http://schemas.microsoft.com/office/drawing/2014/main" id="{57538D1C-42E0-275D-3919-74DD505CAEEF}"/>
              </a:ext>
            </a:extLst>
          </p:cNvPr>
          <p:cNvPicPr>
            <a:picLocks noRot="1" noChangeAspect="1"/>
          </p:cNvPicPr>
          <p:nvPr>
            <a:videoFile r:link="rId2"/>
          </p:nvPr>
        </p:nvPicPr>
        <p:blipFill>
          <a:blip r:embed="rId5"/>
          <a:stretch>
            <a:fillRect/>
          </a:stretch>
        </p:blipFill>
        <p:spPr>
          <a:xfrm>
            <a:off x="5623179" y="1671580"/>
            <a:ext cx="14351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387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FC018E-0FBF-8001-CFEF-3F04F58A22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7134" y="506525"/>
            <a:ext cx="5588792" cy="647700"/>
          </a:xfrm>
        </p:spPr>
        <p:txBody>
          <a:bodyPr/>
          <a:lstStyle/>
          <a:p>
            <a:r>
              <a:rPr lang="pt-BR" dirty="0"/>
              <a:t>Quinta Revolução Industrial (Gostinho) </a:t>
            </a:r>
          </a:p>
        </p:txBody>
      </p:sp>
      <p:pic>
        <p:nvPicPr>
          <p:cNvPr id="1026" name="Picture 2" descr="AI Drawing Hands | Know Your Meme">
            <a:extLst>
              <a:ext uri="{FF2B5EF4-FFF2-40B4-BE49-F238E27FC236}">
                <a16:creationId xmlns:a16="http://schemas.microsoft.com/office/drawing/2014/main" id="{4A53083C-B7BA-7F05-074F-809D895673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747" y="1996423"/>
            <a:ext cx="3713963" cy="2089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ost image">
            <a:extLst>
              <a:ext uri="{FF2B5EF4-FFF2-40B4-BE49-F238E27FC236}">
                <a16:creationId xmlns:a16="http://schemas.microsoft.com/office/drawing/2014/main" id="{0F71E424-DDAB-B9FB-D75B-FA065D521F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6189" y="1865742"/>
            <a:ext cx="3014627" cy="2350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88299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1">
            <a:extLst>
              <a:ext uri="{FF2B5EF4-FFF2-40B4-BE49-F238E27FC236}">
                <a16:creationId xmlns:a16="http://schemas.microsoft.com/office/drawing/2014/main" id="{90DD72BE-2967-F9B0-697E-4C46EA98B2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69925" y="539626"/>
            <a:ext cx="794226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r>
              <a:rPr lang="pt-BR" altLang="pt-BR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 precisar falar comigo</a:t>
            </a:r>
            <a:endParaRPr lang="pt-BR" altLang="pt-BR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CaixaDeTexto 1">
            <a:extLst>
              <a:ext uri="{FF2B5EF4-FFF2-40B4-BE49-F238E27FC236}">
                <a16:creationId xmlns:a16="http://schemas.microsoft.com/office/drawing/2014/main" id="{C48E00FA-7C66-7309-8EA8-71F9809748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41934" y="1475730"/>
            <a:ext cx="8035654" cy="3108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buClr>
                <a:srgbClr val="000000"/>
              </a:buClr>
              <a:buSzPct val="100000"/>
              <a:defRPr/>
            </a:pPr>
            <a:r>
              <a:rPr lang="pt-BR" altLang="pt-BR" sz="20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Whatsapp</a:t>
            </a:r>
            <a:r>
              <a:rPr lang="pt-BR" altLang="pt-BR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pt-BR" altLang="pt-BR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(85) 98894-2250</a:t>
            </a:r>
          </a:p>
          <a:p>
            <a:pPr>
              <a:buClr>
                <a:srgbClr val="000000"/>
              </a:buClr>
              <a:buSzPct val="100000"/>
              <a:defRPr/>
            </a:pPr>
            <a:endParaRPr lang="pt-BR" altLang="pt-BR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rgbClr val="000000"/>
              </a:buClr>
              <a:buSzPct val="100000"/>
              <a:defRPr/>
            </a:pPr>
            <a:r>
              <a:rPr lang="pt-BR" altLang="pt-BR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E-mail Institucional: </a:t>
            </a:r>
            <a:r>
              <a:rPr lang="pt-BR" altLang="pt-BR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tarikponciano@ce.senac.br</a:t>
            </a:r>
          </a:p>
          <a:p>
            <a:pPr>
              <a:buClr>
                <a:srgbClr val="000000"/>
              </a:buClr>
              <a:buSzPct val="100000"/>
              <a:defRPr/>
            </a:pPr>
            <a:endParaRPr lang="pt-BR" altLang="pt-BR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rgbClr val="000000"/>
              </a:buClr>
              <a:buSzPct val="100000"/>
              <a:defRPr/>
            </a:pPr>
            <a:r>
              <a:rPr lang="pt-BR" altLang="pt-BR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E-mail pessoal: </a:t>
            </a:r>
            <a:r>
              <a:rPr lang="pt-BR" altLang="pt-BR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tarikponciano@gmail.com</a:t>
            </a:r>
          </a:p>
          <a:p>
            <a:pPr>
              <a:buClr>
                <a:srgbClr val="000000"/>
              </a:buClr>
              <a:buSzPct val="100000"/>
              <a:defRPr/>
            </a:pPr>
            <a:endParaRPr lang="pt-BR" altLang="pt-BR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rgbClr val="000000"/>
              </a:buClr>
              <a:buSzPct val="100000"/>
              <a:defRPr/>
            </a:pPr>
            <a:r>
              <a:rPr lang="pt-BR" altLang="pt-BR" sz="20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Linkedin</a:t>
            </a:r>
            <a:r>
              <a:rPr lang="pt-BR" altLang="pt-BR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pt-BR" altLang="pt-BR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https://www.linkedin.com/in/tarik-ponciano-963ab915b/</a:t>
            </a:r>
          </a:p>
          <a:p>
            <a:pPr>
              <a:buClr>
                <a:srgbClr val="000000"/>
              </a:buClr>
              <a:buSzPct val="100000"/>
              <a:defRPr/>
            </a:pPr>
            <a:endParaRPr lang="pt-BR" altLang="pt-BR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rgbClr val="000000"/>
              </a:buClr>
              <a:buSzPct val="100000"/>
              <a:defRPr/>
            </a:pPr>
            <a:r>
              <a:rPr lang="pt-BR" altLang="pt-BR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Discord: </a:t>
            </a:r>
            <a:r>
              <a:rPr lang="pt-BR" altLang="pt-BR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Tarik#1526</a:t>
            </a:r>
          </a:p>
          <a:p>
            <a:pPr>
              <a:buClr>
                <a:srgbClr val="000000"/>
              </a:buClr>
              <a:buSzPct val="100000"/>
              <a:defRPr/>
            </a:pPr>
            <a:endParaRPr lang="pt-BR" altLang="pt-BR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592465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FC018E-0FBF-8001-CFEF-3F04F58A22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7134" y="506525"/>
            <a:ext cx="5588792" cy="647700"/>
          </a:xfrm>
        </p:spPr>
        <p:txBody>
          <a:bodyPr/>
          <a:lstStyle/>
          <a:p>
            <a:r>
              <a:rPr lang="pt-BR" dirty="0"/>
              <a:t>Quinta Revolução Industrial (Gostinho) </a:t>
            </a:r>
          </a:p>
        </p:txBody>
      </p:sp>
      <p:pic>
        <p:nvPicPr>
          <p:cNvPr id="22530" name="Picture 2" descr="Wolf - Wikipedia">
            <a:extLst>
              <a:ext uri="{FF2B5EF4-FFF2-40B4-BE49-F238E27FC236}">
                <a16:creationId xmlns:a16="http://schemas.microsoft.com/office/drawing/2014/main" id="{CDBA14EA-AC19-946E-15A0-5B811BCECB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072" y="1936568"/>
            <a:ext cx="3047397" cy="2359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2" name="Picture 4" descr="Gray wolf | Size, Habitat, Diet, Predators, &amp; Facts | Britannica">
            <a:extLst>
              <a:ext uri="{FF2B5EF4-FFF2-40B4-BE49-F238E27FC236}">
                <a16:creationId xmlns:a16="http://schemas.microsoft.com/office/drawing/2014/main" id="{82E48194-CDC8-1F8A-9D0C-E9047356A1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4156" y="2135202"/>
            <a:ext cx="3262301" cy="2160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4" name="Picture 6" descr="The 30 Cutest Dog Breeds - Most Adorable Dogs and Puppies">
            <a:extLst>
              <a:ext uri="{FF2B5EF4-FFF2-40B4-BE49-F238E27FC236}">
                <a16:creationId xmlns:a16="http://schemas.microsoft.com/office/drawing/2014/main" id="{50F190EC-E3CD-8E26-6877-890A326340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6144" y="2269001"/>
            <a:ext cx="1897716" cy="1893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634755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FC018E-0FBF-8001-CFEF-3F04F58A22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7134" y="506525"/>
            <a:ext cx="5588792" cy="647700"/>
          </a:xfrm>
        </p:spPr>
        <p:txBody>
          <a:bodyPr/>
          <a:lstStyle/>
          <a:p>
            <a:r>
              <a:rPr lang="pt-BR" dirty="0"/>
              <a:t>Quinta Revolução Industrial (Gostinho) </a:t>
            </a:r>
          </a:p>
        </p:txBody>
      </p:sp>
      <p:pic>
        <p:nvPicPr>
          <p:cNvPr id="23554" name="Picture 2" descr="Dogs in Snow: 32 Pups Winning at Winter - Great Pet Living">
            <a:extLst>
              <a:ext uri="{FF2B5EF4-FFF2-40B4-BE49-F238E27FC236}">
                <a16:creationId xmlns:a16="http://schemas.microsoft.com/office/drawing/2014/main" id="{84A4116C-521B-C396-EEB6-91879CB222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0752" y="1726982"/>
            <a:ext cx="2182495" cy="2909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157578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FC018E-0FBF-8001-CFEF-3F04F58A22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541" y="403526"/>
            <a:ext cx="5588792" cy="647700"/>
          </a:xfrm>
        </p:spPr>
        <p:txBody>
          <a:bodyPr/>
          <a:lstStyle/>
          <a:p>
            <a:pPr algn="l"/>
            <a:r>
              <a:rPr lang="pt-BR" dirty="0"/>
              <a:t>Quinta Revolução Industrial (Gostinho) </a:t>
            </a:r>
          </a:p>
        </p:txBody>
      </p:sp>
      <p:pic>
        <p:nvPicPr>
          <p:cNvPr id="2050" name="Picture 2" descr="A screenshot of an interaction with Bard. The question says: “What new discoveries from the James Space Webb Telescope can I tell my 9 year old about?” The answers include the bullet point: “JWST took the very first pictures of a planet outside of our own solar system. These distant worlds are called “exoplanets”. Exo means “from outside”.”">
            <a:extLst>
              <a:ext uri="{FF2B5EF4-FFF2-40B4-BE49-F238E27FC236}">
                <a16:creationId xmlns:a16="http://schemas.microsoft.com/office/drawing/2014/main" id="{D49827D4-E95C-199A-D866-A3DA73E751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003" y="1861892"/>
            <a:ext cx="4603163" cy="2583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959E614C-EF4D-56AC-BF34-D267F00AB7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3059" y="403526"/>
            <a:ext cx="2808357" cy="4042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34326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FC018E-0FBF-8001-CFEF-3F04F58A22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7134" y="506525"/>
            <a:ext cx="5588792" cy="647700"/>
          </a:xfrm>
        </p:spPr>
        <p:txBody>
          <a:bodyPr/>
          <a:lstStyle/>
          <a:p>
            <a:r>
              <a:rPr lang="pt-BR" dirty="0"/>
              <a:t>Quinta Revolução Industrial (Gostinho) 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F0D12DD-7164-3D75-1F1A-FA01B5C3DC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1355" y="1676719"/>
            <a:ext cx="4368264" cy="3333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47115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7"/>
          <p:cNvSpPr txBox="1">
            <a:spLocks noGrp="1"/>
          </p:cNvSpPr>
          <p:nvPr>
            <p:ph type="title"/>
          </p:nvPr>
        </p:nvSpPr>
        <p:spPr>
          <a:xfrm>
            <a:off x="1032270" y="798622"/>
            <a:ext cx="5368529" cy="269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4200" dirty="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Como chegamos aqu</a:t>
            </a:r>
            <a:r>
              <a:rPr lang="pt-BR" sz="4200" dirty="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í</a:t>
            </a:r>
            <a:r>
              <a:rPr lang="es" sz="4200" dirty="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?</a:t>
            </a:r>
            <a:endParaRPr sz="4200" dirty="0">
              <a:solidFill>
                <a:srgbClr val="90CCFA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95060233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0"/>
          <p:cNvSpPr txBox="1">
            <a:spLocks noGrp="1"/>
          </p:cNvSpPr>
          <p:nvPr>
            <p:ph type="title"/>
          </p:nvPr>
        </p:nvSpPr>
        <p:spPr>
          <a:xfrm>
            <a:off x="1477425" y="0"/>
            <a:ext cx="3942300" cy="15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BR" dirty="0">
                <a:solidFill>
                  <a:srgbClr val="373334"/>
                </a:solidFill>
              </a:rPr>
              <a:t>Nos filmes</a:t>
            </a:r>
            <a:endParaRPr dirty="0">
              <a:solidFill>
                <a:srgbClr val="373334"/>
              </a:solidFill>
            </a:endParaRPr>
          </a:p>
        </p:txBody>
      </p:sp>
      <p:pic>
        <p:nvPicPr>
          <p:cNvPr id="18434" name="Picture 2" descr="Bicentennial Man (1999) - IMDb">
            <a:extLst>
              <a:ext uri="{FF2B5EF4-FFF2-40B4-BE49-F238E27FC236}">
                <a16:creationId xmlns:a16="http://schemas.microsoft.com/office/drawing/2014/main" id="{E7A114EB-08AC-1429-255E-F3DA89F4B2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9725" y="1358887"/>
            <a:ext cx="3190387" cy="1794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6" name="Picture 4" descr="A.I. Artificial Intelligence movie review (2001) | Roger Ebert">
            <a:extLst>
              <a:ext uri="{FF2B5EF4-FFF2-40B4-BE49-F238E27FC236}">
                <a16:creationId xmlns:a16="http://schemas.microsoft.com/office/drawing/2014/main" id="{578F4B68-2598-049F-69E1-071D558910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9543" y="1917427"/>
            <a:ext cx="2004733" cy="1308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8" name="Picture 6" descr="Top 15 AI and Robotics Movies Showcasing Our Future Ahead">
            <a:extLst>
              <a:ext uri="{FF2B5EF4-FFF2-40B4-BE49-F238E27FC236}">
                <a16:creationId xmlns:a16="http://schemas.microsoft.com/office/drawing/2014/main" id="{02E5E70D-F0E3-6A7B-BD36-994607F09B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1228" y="3484481"/>
            <a:ext cx="2462873" cy="1385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074237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0"/>
          <p:cNvSpPr txBox="1">
            <a:spLocks noGrp="1"/>
          </p:cNvSpPr>
          <p:nvPr>
            <p:ph type="title"/>
          </p:nvPr>
        </p:nvSpPr>
        <p:spPr>
          <a:xfrm>
            <a:off x="1477425" y="0"/>
            <a:ext cx="3942300" cy="15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BR" dirty="0">
                <a:solidFill>
                  <a:srgbClr val="373334"/>
                </a:solidFill>
              </a:rPr>
              <a:t>Expectativa</a:t>
            </a:r>
            <a:endParaRPr dirty="0">
              <a:solidFill>
                <a:srgbClr val="373334"/>
              </a:solidFill>
            </a:endParaRPr>
          </a:p>
        </p:txBody>
      </p:sp>
      <p:pic>
        <p:nvPicPr>
          <p:cNvPr id="19458" name="Picture 2" descr="Boston Dynamics' latest Atlas robot struts its stuff">
            <a:extLst>
              <a:ext uri="{FF2B5EF4-FFF2-40B4-BE49-F238E27FC236}">
                <a16:creationId xmlns:a16="http://schemas.microsoft.com/office/drawing/2014/main" id="{BCF8482E-6A6A-8A3D-C8BB-3A5B5C2647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6864" y="1902219"/>
            <a:ext cx="4589634" cy="2583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46104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0"/>
          <p:cNvSpPr txBox="1">
            <a:spLocks noGrp="1"/>
          </p:cNvSpPr>
          <p:nvPr>
            <p:ph type="title"/>
          </p:nvPr>
        </p:nvSpPr>
        <p:spPr>
          <a:xfrm>
            <a:off x="1477425" y="0"/>
            <a:ext cx="3942300" cy="15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BR" dirty="0"/>
              <a:t>Realidade</a:t>
            </a:r>
            <a:br>
              <a:rPr lang="pt-BR" dirty="0"/>
            </a:br>
            <a:r>
              <a:rPr lang="pt-BR" sz="1800" dirty="0"/>
              <a:t>Você conhece algum desses?</a:t>
            </a:r>
            <a:endParaRPr sz="1800" dirty="0">
              <a:solidFill>
                <a:srgbClr val="373334"/>
              </a:solidFill>
            </a:endParaRPr>
          </a:p>
        </p:txBody>
      </p:sp>
      <p:pic>
        <p:nvPicPr>
          <p:cNvPr id="16386" name="Picture 2" descr="Download do Akinator the Genie para Android">
            <a:extLst>
              <a:ext uri="{FF2B5EF4-FFF2-40B4-BE49-F238E27FC236}">
                <a16:creationId xmlns:a16="http://schemas.microsoft.com/office/drawing/2014/main" id="{2BB52249-C6E5-E3F8-5735-4CA0C08F89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0325" y="2344819"/>
            <a:ext cx="238125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 descr="Lembra do Robô Ed? 'ChatGPT brasileiro' foi criado há quase 20 anos |  Internet | TechTudo">
            <a:extLst>
              <a:ext uri="{FF2B5EF4-FFF2-40B4-BE49-F238E27FC236}">
                <a16:creationId xmlns:a16="http://schemas.microsoft.com/office/drawing/2014/main" id="{DEEE15F4-30A5-8A91-4D76-B4F89EEB51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9725" y="1279765"/>
            <a:ext cx="3045273" cy="3379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179780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0"/>
          <p:cNvSpPr txBox="1">
            <a:spLocks noGrp="1"/>
          </p:cNvSpPr>
          <p:nvPr>
            <p:ph type="title"/>
          </p:nvPr>
        </p:nvSpPr>
        <p:spPr>
          <a:xfrm>
            <a:off x="1477425" y="0"/>
            <a:ext cx="3942300" cy="15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BR" dirty="0"/>
              <a:t>Realidade</a:t>
            </a:r>
            <a:br>
              <a:rPr lang="pt-BR" dirty="0"/>
            </a:br>
            <a:endParaRPr sz="1800" dirty="0">
              <a:solidFill>
                <a:srgbClr val="373334"/>
              </a:solidFill>
            </a:endParaRPr>
          </a:p>
        </p:txBody>
      </p:sp>
      <p:pic>
        <p:nvPicPr>
          <p:cNvPr id="20482" name="Picture 2" descr="Alexa 3 - Echo Dot Smart Speaker Bluetooth - Itutecnologia.com.br| O melhor  preço e segurança pra você">
            <a:extLst>
              <a:ext uri="{FF2B5EF4-FFF2-40B4-BE49-F238E27FC236}">
                <a16:creationId xmlns:a16="http://schemas.microsoft.com/office/drawing/2014/main" id="{E6A7B629-643D-2761-EAAC-015A226A8D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9984" y="1648590"/>
            <a:ext cx="2042649" cy="2051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4" name="Picture 4" descr="Como usar o Google Assistente no Windows e macOS | Tekimobile">
            <a:extLst>
              <a:ext uri="{FF2B5EF4-FFF2-40B4-BE49-F238E27FC236}">
                <a16:creationId xmlns:a16="http://schemas.microsoft.com/office/drawing/2014/main" id="{E456641C-55B1-DFB1-735B-BF1393FA34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1369" y="1502221"/>
            <a:ext cx="3523163" cy="2344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733462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4"/>
          <p:cNvSpPr txBox="1">
            <a:spLocks noGrp="1"/>
          </p:cNvSpPr>
          <p:nvPr>
            <p:ph type="subTitle" idx="1"/>
          </p:nvPr>
        </p:nvSpPr>
        <p:spPr>
          <a:xfrm>
            <a:off x="496300" y="2923410"/>
            <a:ext cx="3343200" cy="146563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pt-PT" dirty="0"/>
              <a:t>As ferramentas modernas se comportam como assistentes. Elas escutam nossas instruções e executam a tarefa com base em seu “banco de memória”.</a:t>
            </a:r>
            <a:endParaRPr dirty="0"/>
          </a:p>
        </p:txBody>
      </p:sp>
      <p:pic>
        <p:nvPicPr>
          <p:cNvPr id="238" name="Google Shape;238;p34"/>
          <p:cNvPicPr preferRelativeResize="0"/>
          <p:nvPr/>
        </p:nvPicPr>
        <p:blipFill rotWithShape="1">
          <a:blip r:embed="rId3">
            <a:alphaModFix/>
          </a:blip>
          <a:srcRect l="49748" t="14843" b="14843"/>
          <a:stretch/>
        </p:blipFill>
        <p:spPr>
          <a:xfrm>
            <a:off x="7028164" y="2571750"/>
            <a:ext cx="2092786" cy="257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34"/>
          <p:cNvSpPr txBox="1">
            <a:spLocks noGrp="1"/>
          </p:cNvSpPr>
          <p:nvPr>
            <p:ph type="title"/>
          </p:nvPr>
        </p:nvSpPr>
        <p:spPr>
          <a:xfrm>
            <a:off x="496300" y="233606"/>
            <a:ext cx="3101230" cy="178009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 dirty="0"/>
              <a:t>As Novas Ferramentas de IA</a:t>
            </a:r>
            <a:endParaRPr sz="3200" dirty="0"/>
          </a:p>
        </p:txBody>
      </p:sp>
      <p:pic>
        <p:nvPicPr>
          <p:cNvPr id="21506" name="Picture 2" descr="Who Owns Chat GPT &amp; Created it - MLYearning">
            <a:extLst>
              <a:ext uri="{FF2B5EF4-FFF2-40B4-BE49-F238E27FC236}">
                <a16:creationId xmlns:a16="http://schemas.microsoft.com/office/drawing/2014/main" id="{62997403-0EA5-A1AD-BC41-DA4C26D749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8950" y="0"/>
            <a:ext cx="4572000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8" name="Picture 4" descr="Firefly | Como funciona a IA geradora de imagens da Adobe - Canaltech">
            <a:extLst>
              <a:ext uri="{FF2B5EF4-FFF2-40B4-BE49-F238E27FC236}">
                <a16:creationId xmlns:a16="http://schemas.microsoft.com/office/drawing/2014/main" id="{B5BCADCB-2BDB-E077-9E90-12594B700F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8949" y="2571750"/>
            <a:ext cx="4568825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87804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1">
            <a:extLst>
              <a:ext uri="{FF2B5EF4-FFF2-40B4-BE49-F238E27FC236}">
                <a16:creationId xmlns:a16="http://schemas.microsoft.com/office/drawing/2014/main" id="{90DD72BE-2967-F9B0-697E-4C46EA98B2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69925" y="539626"/>
            <a:ext cx="7942263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r>
              <a:rPr lang="pt-BR" altLang="pt-BR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Agora é sua vez</a:t>
            </a:r>
          </a:p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r>
              <a:rPr lang="pt-BR" altLang="pt-BR" sz="1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Conta pra gente um pouco sobre você</a:t>
            </a:r>
            <a:endParaRPr lang="pt-BR" altLang="pt-BR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CaixaDeTexto 1">
            <a:extLst>
              <a:ext uri="{FF2B5EF4-FFF2-40B4-BE49-F238E27FC236}">
                <a16:creationId xmlns:a16="http://schemas.microsoft.com/office/drawing/2014/main" id="{C48E00FA-7C66-7309-8EA8-71F9809748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41934" y="1475730"/>
            <a:ext cx="8035654" cy="3416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457200" indent="-457200">
              <a:buClr>
                <a:srgbClr val="000000"/>
              </a:buClr>
              <a:buSzPct val="100000"/>
              <a:buFont typeface="+mj-lt"/>
              <a:buAutoNum type="arabicPeriod"/>
              <a:defRPr/>
            </a:pPr>
            <a:r>
              <a:rPr lang="pt-BR" altLang="pt-BR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Seu nome</a:t>
            </a:r>
          </a:p>
          <a:p>
            <a:pPr marL="457200" indent="-457200">
              <a:buClr>
                <a:srgbClr val="000000"/>
              </a:buClr>
              <a:buSzPct val="100000"/>
              <a:buFont typeface="+mj-lt"/>
              <a:buAutoNum type="arabicPeriod"/>
              <a:defRPr/>
            </a:pPr>
            <a:r>
              <a:rPr lang="pt-BR" altLang="pt-BR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Idade</a:t>
            </a:r>
          </a:p>
          <a:p>
            <a:pPr marL="457200" indent="-457200">
              <a:buClr>
                <a:srgbClr val="000000"/>
              </a:buClr>
              <a:buSzPct val="100000"/>
              <a:buFont typeface="+mj-lt"/>
              <a:buAutoNum type="arabicPeriod"/>
              <a:defRPr/>
            </a:pPr>
            <a:r>
              <a:rPr lang="pt-BR" altLang="pt-BR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Ocupação</a:t>
            </a:r>
          </a:p>
          <a:p>
            <a:pPr marL="457200" indent="-457200">
              <a:buClr>
                <a:srgbClr val="000000"/>
              </a:buClr>
              <a:buSzPct val="100000"/>
              <a:buFont typeface="+mj-lt"/>
              <a:buAutoNum type="arabicPeriod"/>
              <a:defRPr/>
            </a:pPr>
            <a:r>
              <a:rPr lang="pt-BR" altLang="pt-BR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 que te motivou a fazer parte desse curso</a:t>
            </a:r>
          </a:p>
          <a:p>
            <a:pPr marL="457200" indent="-457200">
              <a:buClr>
                <a:srgbClr val="000000"/>
              </a:buClr>
              <a:buSzPct val="100000"/>
              <a:buFont typeface="+mj-lt"/>
              <a:buAutoNum type="arabicPeriod"/>
              <a:defRPr/>
            </a:pPr>
            <a:r>
              <a:rPr lang="pt-BR" altLang="pt-BR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Expectativas</a:t>
            </a:r>
          </a:p>
          <a:p>
            <a:pPr marL="457200" indent="-457200">
              <a:buClr>
                <a:srgbClr val="000000"/>
              </a:buClr>
              <a:buSzPct val="100000"/>
              <a:buFont typeface="+mj-lt"/>
              <a:buAutoNum type="arabicPeriod"/>
              <a:defRPr/>
            </a:pPr>
            <a:r>
              <a:rPr lang="pt-BR" altLang="pt-BR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Experiência com programação</a:t>
            </a:r>
          </a:p>
          <a:p>
            <a:pPr marL="457200" indent="-457200">
              <a:buClr>
                <a:srgbClr val="000000"/>
              </a:buClr>
              <a:buSzPct val="100000"/>
              <a:buFont typeface="+mj-lt"/>
              <a:buAutoNum type="arabicPeriod"/>
              <a:defRPr/>
            </a:pPr>
            <a:r>
              <a:rPr lang="pt-BR" altLang="pt-BR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Como conheceu o curso</a:t>
            </a:r>
          </a:p>
          <a:p>
            <a:pPr marL="457200" indent="-457200">
              <a:buClr>
                <a:srgbClr val="000000"/>
              </a:buClr>
              <a:buSzPct val="100000"/>
              <a:buFont typeface="+mj-lt"/>
              <a:buAutoNum type="arabicPeriod"/>
              <a:defRPr/>
            </a:pPr>
            <a:r>
              <a:rPr lang="pt-BR" altLang="pt-BR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Já conhecia o Senac</a:t>
            </a:r>
          </a:p>
          <a:p>
            <a:pPr marL="457200" indent="-457200">
              <a:buClr>
                <a:srgbClr val="000000"/>
              </a:buClr>
              <a:buSzPct val="100000"/>
              <a:buFont typeface="+mj-lt"/>
              <a:buAutoNum type="arabicPeriod"/>
              <a:defRPr/>
            </a:pPr>
            <a:r>
              <a:rPr lang="pt-BR" altLang="pt-BR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Pretende seguir carreira como desenvolvedor</a:t>
            </a:r>
          </a:p>
          <a:p>
            <a:pPr>
              <a:buClr>
                <a:srgbClr val="000000"/>
              </a:buClr>
              <a:buSzPct val="100000"/>
              <a:defRPr/>
            </a:pPr>
            <a:endParaRPr lang="pt-BR" altLang="pt-BR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rgbClr val="000000"/>
              </a:buClr>
              <a:buSzPct val="100000"/>
              <a:defRPr/>
            </a:pPr>
            <a:endParaRPr lang="pt-BR" altLang="pt-BR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887440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WhatsApp Video 2023-06-01 at 12.09.06">
            <a:hlinkClick r:id="" action="ppaction://media"/>
            <a:extLst>
              <a:ext uri="{FF2B5EF4-FFF2-40B4-BE49-F238E27FC236}">
                <a16:creationId xmlns:a16="http://schemas.microsoft.com/office/drawing/2014/main" id="{CADFDDBD-2F35-C90E-55DC-7F8E8CFAFE0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405502" y="658731"/>
            <a:ext cx="2332996" cy="414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6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83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DE8BC59D-6B8F-4DC2-2B7D-5D0AC3BAAB99}"/>
              </a:ext>
            </a:extLst>
          </p:cNvPr>
          <p:cNvSpPr txBox="1"/>
          <p:nvPr/>
        </p:nvSpPr>
        <p:spPr>
          <a:xfrm>
            <a:off x="2779910" y="4071038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https://www.youtube.com/watch?v=S7xTBa93TX8</a:t>
            </a:r>
          </a:p>
        </p:txBody>
      </p:sp>
      <p:pic>
        <p:nvPicPr>
          <p:cNvPr id="6" name="Mídia Online 5" title="Introducing Microsoft 365 Copilot | Your Copilot for Work">
            <a:hlinkClick r:id="" action="ppaction://media"/>
            <a:extLst>
              <a:ext uri="{FF2B5EF4-FFF2-40B4-BE49-F238E27FC236}">
                <a16:creationId xmlns:a16="http://schemas.microsoft.com/office/drawing/2014/main" id="{889CEC61-23B4-181C-C291-09875993A94D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547786" y="1296280"/>
            <a:ext cx="4514938" cy="2550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074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DE8BC59D-6B8F-4DC2-2B7D-5D0AC3BAAB99}"/>
              </a:ext>
            </a:extLst>
          </p:cNvPr>
          <p:cNvSpPr txBox="1"/>
          <p:nvPr/>
        </p:nvSpPr>
        <p:spPr>
          <a:xfrm>
            <a:off x="2779910" y="4071038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https://www.youtube.com/watch?v=fzoZ_f7ji5Q</a:t>
            </a:r>
          </a:p>
        </p:txBody>
      </p:sp>
      <p:pic>
        <p:nvPicPr>
          <p:cNvPr id="2" name="Mídia Online 1" title="Microsoft 365 Copilot in PowerPoint">
            <a:hlinkClick r:id="" action="ppaction://media"/>
            <a:extLst>
              <a:ext uri="{FF2B5EF4-FFF2-40B4-BE49-F238E27FC236}">
                <a16:creationId xmlns:a16="http://schemas.microsoft.com/office/drawing/2014/main" id="{EA6CD46B-CA9F-EBEA-1C28-A5AACB053E3F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456822" y="1308911"/>
            <a:ext cx="4470226" cy="2525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168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DE8BC59D-6B8F-4DC2-2B7D-5D0AC3BAAB99}"/>
              </a:ext>
            </a:extLst>
          </p:cNvPr>
          <p:cNvSpPr txBox="1"/>
          <p:nvPr/>
        </p:nvSpPr>
        <p:spPr>
          <a:xfrm>
            <a:off x="2779910" y="4071038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https://www.youtube.com/watch?v=4RfD5JiXt3A</a:t>
            </a:r>
          </a:p>
        </p:txBody>
      </p:sp>
      <p:pic>
        <p:nvPicPr>
          <p:cNvPr id="4" name="Mídia Online 3" title="GitHub Copilot X">
            <a:hlinkClick r:id="" action="ppaction://media"/>
            <a:extLst>
              <a:ext uri="{FF2B5EF4-FFF2-40B4-BE49-F238E27FC236}">
                <a16:creationId xmlns:a16="http://schemas.microsoft.com/office/drawing/2014/main" id="{1426AF00-2E6C-DF49-CE31-37B394DCD054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511927" y="858482"/>
            <a:ext cx="5107966" cy="2885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26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evin AI: O 1º Engenheiro de Software baseado em GenAI (OUTRO HYPE?) -  YouTube">
            <a:extLst>
              <a:ext uri="{FF2B5EF4-FFF2-40B4-BE49-F238E27FC236}">
                <a16:creationId xmlns:a16="http://schemas.microsoft.com/office/drawing/2014/main" id="{88AC0998-EEF4-0144-FB20-8D12721CD2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1638" y="1005651"/>
            <a:ext cx="2466975" cy="1847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evin: The World's First Ever AI Software Engineer">
            <a:extLst>
              <a:ext uri="{FF2B5EF4-FFF2-40B4-BE49-F238E27FC236}">
                <a16:creationId xmlns:a16="http://schemas.microsoft.com/office/drawing/2014/main" id="{4876EAC0-E0BE-BACD-D213-F4E7E2883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9964" y="1129476"/>
            <a:ext cx="28575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Meet Devin: The World's First AI Software Engineer. | by Kristiyan Velkov |  Mar, 2024 | Medium">
            <a:extLst>
              <a:ext uri="{FF2B5EF4-FFF2-40B4-BE49-F238E27FC236}">
                <a16:creationId xmlns:a16="http://schemas.microsoft.com/office/drawing/2014/main" id="{DD239719-10D5-AE6B-2E66-C06088A128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1293" y="3232974"/>
            <a:ext cx="2924175" cy="156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985546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DE8BC59D-6B8F-4DC2-2B7D-5D0AC3BAAB99}"/>
              </a:ext>
            </a:extLst>
          </p:cNvPr>
          <p:cNvSpPr txBox="1"/>
          <p:nvPr/>
        </p:nvSpPr>
        <p:spPr>
          <a:xfrm>
            <a:off x="2779909" y="4071038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https://www.youtube.com/watch?v=fjHtjT7GO1c</a:t>
            </a:r>
          </a:p>
        </p:txBody>
      </p:sp>
      <p:pic>
        <p:nvPicPr>
          <p:cNvPr id="6" name="Mídia Online 5" title="Introducing Devin, the first AI software engineer">
            <a:hlinkClick r:id="" action="ppaction://media"/>
            <a:extLst>
              <a:ext uri="{FF2B5EF4-FFF2-40B4-BE49-F238E27FC236}">
                <a16:creationId xmlns:a16="http://schemas.microsoft.com/office/drawing/2014/main" id="{2172975D-A86A-5577-FC9D-1D665FAC5BBA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245776" y="764685"/>
            <a:ext cx="5640267" cy="3186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894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DE8BC59D-6B8F-4DC2-2B7D-5D0AC3BAAB99}"/>
              </a:ext>
            </a:extLst>
          </p:cNvPr>
          <p:cNvSpPr txBox="1"/>
          <p:nvPr/>
        </p:nvSpPr>
        <p:spPr>
          <a:xfrm>
            <a:off x="2779909" y="4071038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https://www.youtube.com/watch?v=Sq1QZB5baNw</a:t>
            </a:r>
          </a:p>
        </p:txBody>
      </p:sp>
      <p:pic>
        <p:nvPicPr>
          <p:cNvPr id="2" name="Mídia Online 1" title="Figure Status Update - OpenAI Speech-to-Speech Reasoning">
            <a:hlinkClick r:id="" action="ppaction://media"/>
            <a:extLst>
              <a:ext uri="{FF2B5EF4-FFF2-40B4-BE49-F238E27FC236}">
                <a16:creationId xmlns:a16="http://schemas.microsoft.com/office/drawing/2014/main" id="{7A8DB7D3-6B07-3CDB-CAA0-F92C0889C2FA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612233" y="764685"/>
            <a:ext cx="4907351" cy="2772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572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4"/>
          <p:cNvSpPr txBox="1">
            <a:spLocks noGrp="1"/>
          </p:cNvSpPr>
          <p:nvPr>
            <p:ph type="subTitle" idx="1"/>
          </p:nvPr>
        </p:nvSpPr>
        <p:spPr>
          <a:xfrm>
            <a:off x="496300" y="1344356"/>
            <a:ext cx="3343200" cy="106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pt-BR" sz="1400" dirty="0"/>
              <a:t>O Chat GPT é um programa de computador que usa inteligência artificial para conversar com as pessoas. Ele foi treinado em muitos textos diferentes para aprender como responder a perguntas e fornecer informações úteis. Você pode fazer perguntas para o Chat GPT e ele tentará responder da melhor forma possível, mas é importante lembrar que ele não possui conhecimento real além do que aprendeu dos textos e não é uma pessoa de verdade.</a:t>
            </a:r>
          </a:p>
        </p:txBody>
      </p:sp>
      <p:sp>
        <p:nvSpPr>
          <p:cNvPr id="239" name="Google Shape;239;p34"/>
          <p:cNvSpPr txBox="1">
            <a:spLocks noGrp="1"/>
          </p:cNvSpPr>
          <p:nvPr>
            <p:ph type="title"/>
          </p:nvPr>
        </p:nvSpPr>
        <p:spPr>
          <a:xfrm>
            <a:off x="496300" y="-1024800"/>
            <a:ext cx="5016000" cy="204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 dirty="0"/>
              <a:t>O que é ChatGPT</a:t>
            </a:r>
            <a:endParaRPr sz="3200" dirty="0"/>
          </a:p>
        </p:txBody>
      </p:sp>
      <p:pic>
        <p:nvPicPr>
          <p:cNvPr id="24578" name="Picture 2" descr="ChatGPT: ferramenta que produz conteúdos é desafio ético para jovens | VEJA  RIO">
            <a:extLst>
              <a:ext uri="{FF2B5EF4-FFF2-40B4-BE49-F238E27FC236}">
                <a16:creationId xmlns:a16="http://schemas.microsoft.com/office/drawing/2014/main" id="{10827925-2715-1403-136B-73BA25C514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2108" y="1344356"/>
            <a:ext cx="4055592" cy="2704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175209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4"/>
          <p:cNvSpPr txBox="1">
            <a:spLocks noGrp="1"/>
          </p:cNvSpPr>
          <p:nvPr>
            <p:ph type="title"/>
          </p:nvPr>
        </p:nvSpPr>
        <p:spPr>
          <a:xfrm>
            <a:off x="496300" y="-1024800"/>
            <a:ext cx="5016000" cy="204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 dirty="0"/>
              <a:t>O que é ChatGPT</a:t>
            </a:r>
            <a:endParaRPr sz="3200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472E165-B39D-7BB3-4A9E-C49BA60F90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3269" y="1024800"/>
            <a:ext cx="4537291" cy="3562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36134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4"/>
          <p:cNvSpPr txBox="1">
            <a:spLocks noGrp="1"/>
          </p:cNvSpPr>
          <p:nvPr>
            <p:ph type="title"/>
          </p:nvPr>
        </p:nvSpPr>
        <p:spPr>
          <a:xfrm>
            <a:off x="496300" y="-1024800"/>
            <a:ext cx="5016000" cy="204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 dirty="0"/>
              <a:t>O que é ChatGPT</a:t>
            </a:r>
            <a:endParaRPr sz="3200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0E4C6C39-ADC4-5A76-D8BF-ACC8527D94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850" y="1306002"/>
            <a:ext cx="6972300" cy="277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4733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1">
            <a:extLst>
              <a:ext uri="{FF2B5EF4-FFF2-40B4-BE49-F238E27FC236}">
                <a16:creationId xmlns:a16="http://schemas.microsoft.com/office/drawing/2014/main" id="{90DD72BE-2967-F9B0-697E-4C46EA98B2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69925" y="539626"/>
            <a:ext cx="794226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r>
              <a:rPr lang="pt-BR" altLang="pt-BR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Instruções aos alunos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A20E39D8-8C81-698D-D3E5-AF254521F7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69925" y="1167329"/>
            <a:ext cx="6774667" cy="40934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>
              <a:buClr>
                <a:srgbClr val="000000"/>
              </a:buClr>
              <a:buSzPct val="100000"/>
              <a:defRPr/>
            </a:pPr>
            <a:r>
              <a:rPr lang="pt-BR" altLang="pt-BR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Não pode utilizar o celular durante as aulas, caso seja urgente usar o celular, o professor vai liberar para usar o celular fora da sala.</a:t>
            </a:r>
          </a:p>
          <a:p>
            <a:pPr algn="just">
              <a:buClr>
                <a:srgbClr val="000000"/>
              </a:buClr>
              <a:buSzPct val="100000"/>
              <a:defRPr/>
            </a:pPr>
            <a:endParaRPr lang="pt-BR" altLang="pt-BR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Clr>
                <a:srgbClr val="000000"/>
              </a:buClr>
              <a:buSzPct val="100000"/>
              <a:defRPr/>
            </a:pPr>
            <a:r>
              <a:rPr lang="pt-BR" altLang="pt-BR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Ao sair da sala, precisa de permissão do professor;</a:t>
            </a:r>
          </a:p>
          <a:p>
            <a:pPr algn="just">
              <a:buClr>
                <a:srgbClr val="000000"/>
              </a:buClr>
              <a:buSzPct val="100000"/>
              <a:defRPr/>
            </a:pPr>
            <a:endParaRPr lang="pt-BR" altLang="pt-BR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Clr>
                <a:srgbClr val="000000"/>
              </a:buClr>
              <a:buSzPct val="100000"/>
              <a:defRPr/>
            </a:pPr>
            <a:r>
              <a:rPr lang="pt-BR" altLang="pt-BR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 for necessário uma declaração do curso, se reportar ao atendimento;</a:t>
            </a:r>
          </a:p>
          <a:p>
            <a:pPr algn="just">
              <a:buClr>
                <a:srgbClr val="000000"/>
              </a:buClr>
              <a:buSzPct val="100000"/>
              <a:defRPr/>
            </a:pPr>
            <a:endParaRPr lang="pt-BR" altLang="pt-BR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Clr>
                <a:srgbClr val="000000"/>
              </a:buClr>
              <a:buSzPct val="100000"/>
              <a:defRPr/>
            </a:pPr>
            <a:r>
              <a:rPr lang="pt-BR" altLang="pt-BR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Não é permitido mudar configurações e wallpaper do computador do Senac, salvo quando autorizado pelo instrutor. </a:t>
            </a:r>
          </a:p>
          <a:p>
            <a:pPr marL="457200" indent="-457200" algn="just">
              <a:buClr>
                <a:srgbClr val="000000"/>
              </a:buClr>
              <a:buSzPct val="100000"/>
              <a:buFont typeface="+mj-lt"/>
              <a:buAutoNum type="arabicPeriod"/>
              <a:defRPr/>
            </a:pPr>
            <a:endParaRPr lang="pt-BR" altLang="pt-BR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Clr>
                <a:srgbClr val="000000"/>
              </a:buClr>
              <a:buSzPct val="100000"/>
              <a:buFont typeface="+mj-lt"/>
              <a:buAutoNum type="arabicPeriod"/>
              <a:defRPr/>
            </a:pPr>
            <a:endParaRPr lang="pt-BR" altLang="pt-BR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962215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4"/>
          <p:cNvSpPr txBox="1">
            <a:spLocks noGrp="1"/>
          </p:cNvSpPr>
          <p:nvPr>
            <p:ph type="title"/>
          </p:nvPr>
        </p:nvSpPr>
        <p:spPr>
          <a:xfrm>
            <a:off x="496300" y="-1024800"/>
            <a:ext cx="5016000" cy="204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 dirty="0"/>
              <a:t>Como posso usar?</a:t>
            </a:r>
            <a:endParaRPr sz="3200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642D85AD-AA86-6970-46E8-E08DB2F81E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8286" y="1132223"/>
            <a:ext cx="6606908" cy="3442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20733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4"/>
          <p:cNvSpPr txBox="1">
            <a:spLocks noGrp="1"/>
          </p:cNvSpPr>
          <p:nvPr>
            <p:ph type="title"/>
          </p:nvPr>
        </p:nvSpPr>
        <p:spPr>
          <a:xfrm>
            <a:off x="496300" y="-1024800"/>
            <a:ext cx="5016000" cy="204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 dirty="0"/>
              <a:t>Como posso usar?</a:t>
            </a:r>
            <a:endParaRPr sz="3200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077223CE-2D6F-48B5-A883-DC48575791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9858" y="1282433"/>
            <a:ext cx="5016000" cy="3099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70248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4"/>
          <p:cNvSpPr txBox="1">
            <a:spLocks noGrp="1"/>
          </p:cNvSpPr>
          <p:nvPr>
            <p:ph type="title"/>
          </p:nvPr>
        </p:nvSpPr>
        <p:spPr>
          <a:xfrm>
            <a:off x="496300" y="-1024800"/>
            <a:ext cx="5016000" cy="204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 dirty="0"/>
              <a:t>Como posso usar?</a:t>
            </a:r>
            <a:endParaRPr sz="3200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5E19CB0-C192-E167-9F00-CB69297CF1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2785" y="1126006"/>
            <a:ext cx="4638430" cy="331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69581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4"/>
          <p:cNvSpPr txBox="1">
            <a:spLocks noGrp="1"/>
          </p:cNvSpPr>
          <p:nvPr>
            <p:ph type="title"/>
          </p:nvPr>
        </p:nvSpPr>
        <p:spPr>
          <a:xfrm>
            <a:off x="496300" y="-1024800"/>
            <a:ext cx="5016000" cy="204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 dirty="0"/>
              <a:t>Como posso usar?</a:t>
            </a:r>
            <a:endParaRPr sz="3200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48C27C1-3CC8-9F26-CC6D-B7363CEA3A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025" y="1107077"/>
            <a:ext cx="4251627" cy="3194345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DCF429EF-3925-EEBD-21D6-88A99B75FD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2235" y="1925059"/>
            <a:ext cx="4192709" cy="1105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75421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4"/>
          <p:cNvSpPr txBox="1">
            <a:spLocks noGrp="1"/>
          </p:cNvSpPr>
          <p:nvPr>
            <p:ph type="title"/>
          </p:nvPr>
        </p:nvSpPr>
        <p:spPr>
          <a:xfrm>
            <a:off x="496300" y="-1024800"/>
            <a:ext cx="5016000" cy="204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 dirty="0"/>
              <a:t>Como posso usar?</a:t>
            </a:r>
            <a:endParaRPr sz="3200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E766AFB7-6AB6-A525-F725-C5B7BFD73C8E}"/>
              </a:ext>
            </a:extLst>
          </p:cNvPr>
          <p:cNvSpPr txBox="1"/>
          <p:nvPr/>
        </p:nvSpPr>
        <p:spPr>
          <a:xfrm>
            <a:off x="2719005" y="967089"/>
            <a:ext cx="370599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600" dirty="0"/>
              <a:t>chat.openai.com/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CE87389-4A07-E286-6551-205B16FB6F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494" y="1781753"/>
            <a:ext cx="3100665" cy="2741092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6440DD0F-6099-2333-87D2-ECF6AFA1B4BB}"/>
              </a:ext>
            </a:extLst>
          </p:cNvPr>
          <p:cNvSpPr/>
          <p:nvPr/>
        </p:nvSpPr>
        <p:spPr>
          <a:xfrm>
            <a:off x="2110987" y="3444323"/>
            <a:ext cx="433839" cy="34039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4A0F02F8-319B-BAD2-CB8F-CC4DB97A294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1550"/>
          <a:stretch/>
        </p:blipFill>
        <p:spPr>
          <a:xfrm>
            <a:off x="4865676" y="1655658"/>
            <a:ext cx="2846767" cy="2867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36200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7257D4A-E412-F76C-261A-464B1F39EE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Erros Comuns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2FF5B23-1FB9-958A-A4A4-74CA11B122E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1615264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7257D4A-E412-F76C-261A-464B1F39EE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Nosso Presente</a:t>
            </a:r>
            <a:br>
              <a:rPr lang="pt-BR" dirty="0"/>
            </a:br>
            <a:r>
              <a:rPr lang="pt-BR" dirty="0"/>
              <a:t>e Futuro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2FF5B23-1FB9-958A-A4A4-74CA11B122E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3950331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0"/>
          <p:cNvSpPr txBox="1">
            <a:spLocks noGrp="1"/>
          </p:cNvSpPr>
          <p:nvPr>
            <p:ph type="title"/>
          </p:nvPr>
        </p:nvSpPr>
        <p:spPr>
          <a:xfrm>
            <a:off x="1463465" y="-502571"/>
            <a:ext cx="3942300" cy="15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BR" dirty="0"/>
              <a:t>Nosso Presente</a:t>
            </a:r>
            <a:endParaRPr sz="1800" dirty="0">
              <a:solidFill>
                <a:srgbClr val="373334"/>
              </a:solidFill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A1472D9-7282-E6BF-D9F5-D4E017BFFD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0379" y="1363435"/>
            <a:ext cx="4380491" cy="3179771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79509ED7-AC7E-C213-E6A1-9E6F87607C37}"/>
              </a:ext>
            </a:extLst>
          </p:cNvPr>
          <p:cNvSpPr txBox="1"/>
          <p:nvPr/>
        </p:nvSpPr>
        <p:spPr>
          <a:xfrm>
            <a:off x="2680378" y="4543206"/>
            <a:ext cx="557016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0" i="0" dirty="0">
                <a:solidFill>
                  <a:srgbClr val="4D4D4D"/>
                </a:solidFill>
                <a:effectLst/>
                <a:latin typeface="CNN Sans Display"/>
              </a:rPr>
              <a:t>29/11/2023 às 18:00 https://www.cnnbrasil.com.br/nacional/lei-elaborada-pelo-chatgpt-e-sancionada-em-porto-alegre/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0573051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0"/>
          <p:cNvSpPr txBox="1">
            <a:spLocks noGrp="1"/>
          </p:cNvSpPr>
          <p:nvPr>
            <p:ph type="title"/>
          </p:nvPr>
        </p:nvSpPr>
        <p:spPr>
          <a:xfrm>
            <a:off x="1463465" y="-502571"/>
            <a:ext cx="3942300" cy="15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BR" dirty="0"/>
              <a:t>Nosso Presente</a:t>
            </a:r>
            <a:endParaRPr sz="1800" dirty="0">
              <a:solidFill>
                <a:srgbClr val="373334"/>
              </a:solidFill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CA16213F-0E9A-DAD8-3CF6-94FBBB104B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8842" y="1235813"/>
            <a:ext cx="4399364" cy="3028188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0DE5A165-4876-C238-F7DF-5251F3E94304}"/>
              </a:ext>
            </a:extLst>
          </p:cNvPr>
          <p:cNvSpPr txBox="1"/>
          <p:nvPr/>
        </p:nvSpPr>
        <p:spPr>
          <a:xfrm>
            <a:off x="2341841" y="4264001"/>
            <a:ext cx="457200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https://canaltech.com.br/inteligencia-artificial/modelo-criada-por-ia-ganha-ate-r-50-mil-por-mes-na-espanha-271089/</a:t>
            </a:r>
          </a:p>
        </p:txBody>
      </p:sp>
    </p:spTree>
    <p:extLst>
      <p:ext uri="{BB962C8B-B14F-4D97-AF65-F5344CB8AC3E}">
        <p14:creationId xmlns:p14="http://schemas.microsoft.com/office/powerpoint/2010/main" val="156787316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0"/>
          <p:cNvSpPr txBox="1">
            <a:spLocks noGrp="1"/>
          </p:cNvSpPr>
          <p:nvPr>
            <p:ph type="title"/>
          </p:nvPr>
        </p:nvSpPr>
        <p:spPr>
          <a:xfrm>
            <a:off x="1463465" y="-502571"/>
            <a:ext cx="3942300" cy="15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BR" dirty="0"/>
              <a:t>Nosso Presente</a:t>
            </a:r>
            <a:endParaRPr sz="1800" dirty="0">
              <a:solidFill>
                <a:srgbClr val="373334"/>
              </a:solidFill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F857B7B-ADB2-51F7-A44B-F189C234AE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9981" y="1082629"/>
            <a:ext cx="4725564" cy="3964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4617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1">
            <a:extLst>
              <a:ext uri="{FF2B5EF4-FFF2-40B4-BE49-F238E27FC236}">
                <a16:creationId xmlns:a16="http://schemas.microsoft.com/office/drawing/2014/main" id="{90DD72BE-2967-F9B0-697E-4C46EA98B2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69925" y="539626"/>
            <a:ext cx="794226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r>
              <a:rPr lang="pt-BR" altLang="pt-BR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Instruções aos alunos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A20E39D8-8C81-698D-D3E5-AF254521F7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69925" y="1167329"/>
            <a:ext cx="6774667" cy="28623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>
              <a:buClr>
                <a:srgbClr val="000000"/>
              </a:buClr>
              <a:buSzPct val="100000"/>
              <a:defRPr/>
            </a:pPr>
            <a:r>
              <a:rPr lang="pt-BR" altLang="pt-BR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 aluno do curso, pode ter acesso a biblioteca física e digital do Senac, caso precise de livros físicos, pode pegar, mas o atraso da entrega resulta em multa.</a:t>
            </a:r>
          </a:p>
          <a:p>
            <a:pPr algn="just">
              <a:buClr>
                <a:srgbClr val="000000"/>
              </a:buClr>
              <a:buSzPct val="100000"/>
              <a:defRPr/>
            </a:pPr>
            <a:endParaRPr lang="pt-BR" altLang="pt-BR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Clr>
                <a:srgbClr val="000000"/>
              </a:buClr>
              <a:buSzPct val="100000"/>
              <a:defRPr/>
            </a:pPr>
            <a:endParaRPr lang="pt-BR" altLang="pt-BR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Clr>
                <a:srgbClr val="000000"/>
              </a:buClr>
              <a:buSzPct val="100000"/>
              <a:defRPr/>
            </a:pPr>
            <a:r>
              <a:rPr lang="pt-BR" altLang="pt-BR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Trazer a garrafa ou recipiente para beber a água; </a:t>
            </a:r>
          </a:p>
          <a:p>
            <a:pPr algn="just">
              <a:buClr>
                <a:srgbClr val="000000"/>
              </a:buClr>
              <a:buSzPct val="100000"/>
              <a:defRPr/>
            </a:pPr>
            <a:endParaRPr lang="pt-BR" altLang="pt-BR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Clr>
                <a:srgbClr val="000000"/>
              </a:buClr>
              <a:buSzPct val="100000"/>
              <a:defRPr/>
            </a:pPr>
            <a:endParaRPr lang="pt-BR" altLang="pt-BR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Clr>
                <a:srgbClr val="000000"/>
              </a:buClr>
              <a:buSzPct val="100000"/>
              <a:buFont typeface="+mj-lt"/>
              <a:buAutoNum type="arabicPeriod"/>
              <a:defRPr/>
            </a:pPr>
            <a:endParaRPr lang="pt-BR" altLang="pt-BR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237633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0"/>
          <p:cNvSpPr txBox="1">
            <a:spLocks noGrp="1"/>
          </p:cNvSpPr>
          <p:nvPr>
            <p:ph type="title"/>
          </p:nvPr>
        </p:nvSpPr>
        <p:spPr>
          <a:xfrm>
            <a:off x="1477425" y="0"/>
            <a:ext cx="3942300" cy="15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BR" dirty="0"/>
              <a:t>Nosso Futuro</a:t>
            </a:r>
            <a:endParaRPr sz="1800" dirty="0">
              <a:solidFill>
                <a:srgbClr val="373334"/>
              </a:solidFill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24482F5C-3070-842E-0B5B-1780F12E268F}"/>
              </a:ext>
            </a:extLst>
          </p:cNvPr>
          <p:cNvSpPr txBox="1"/>
          <p:nvPr/>
        </p:nvSpPr>
        <p:spPr>
          <a:xfrm>
            <a:off x="2809511" y="4359251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https://futurism.com/the-byte/experts-90-online-content-ai-generated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7C66EDC4-6915-D54A-EA3A-45319F0A1C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9733" y="1585200"/>
            <a:ext cx="3691555" cy="263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27295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0"/>
          <p:cNvSpPr txBox="1">
            <a:spLocks noGrp="1"/>
          </p:cNvSpPr>
          <p:nvPr>
            <p:ph type="title"/>
          </p:nvPr>
        </p:nvSpPr>
        <p:spPr>
          <a:xfrm>
            <a:off x="1477425" y="0"/>
            <a:ext cx="3942300" cy="15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BR" dirty="0"/>
              <a:t>Nosso Futuro</a:t>
            </a:r>
            <a:endParaRPr sz="1800" dirty="0">
              <a:solidFill>
                <a:srgbClr val="373334"/>
              </a:solidFill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C4BC781-76EA-4F1F-6CD4-D896A791A4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8780" y="1838266"/>
            <a:ext cx="4523054" cy="532764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9AF645CF-DB36-6ED1-6DCC-60AE78E5F6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1674" y="2471390"/>
            <a:ext cx="4637575" cy="1973552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6F51E898-28EC-30B6-ECD1-BEA6EE5C62FD}"/>
              </a:ext>
            </a:extLst>
          </p:cNvPr>
          <p:cNvSpPr txBox="1"/>
          <p:nvPr/>
        </p:nvSpPr>
        <p:spPr>
          <a:xfrm>
            <a:off x="2674462" y="4545302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https://olhardigital.com.br/2023/03/29/pro/boom-da-ia-coloca-300-milhoes-de-empregos-em-risco-entenda/</a:t>
            </a:r>
          </a:p>
        </p:txBody>
      </p:sp>
    </p:spTree>
    <p:extLst>
      <p:ext uri="{BB962C8B-B14F-4D97-AF65-F5344CB8AC3E}">
        <p14:creationId xmlns:p14="http://schemas.microsoft.com/office/powerpoint/2010/main" val="80820452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0"/>
          <p:cNvSpPr txBox="1">
            <a:spLocks noGrp="1"/>
          </p:cNvSpPr>
          <p:nvPr>
            <p:ph type="title"/>
          </p:nvPr>
        </p:nvSpPr>
        <p:spPr>
          <a:xfrm>
            <a:off x="1477425" y="0"/>
            <a:ext cx="3942300" cy="15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BR" dirty="0"/>
              <a:t>Nosso Futuro</a:t>
            </a:r>
            <a:endParaRPr sz="1800" dirty="0">
              <a:solidFill>
                <a:srgbClr val="373334"/>
              </a:solidFill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B477004-D3B0-BADA-634A-562C852A18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3946" y="1585200"/>
            <a:ext cx="4509549" cy="1134478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D772AA68-4126-5203-EAAB-627E86D883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9970" y="2829929"/>
            <a:ext cx="2857500" cy="1838325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D3D14AEC-B629-F787-29E8-56CF0D2FC1E7}"/>
              </a:ext>
            </a:extLst>
          </p:cNvPr>
          <p:cNvSpPr txBox="1"/>
          <p:nvPr/>
        </p:nvSpPr>
        <p:spPr>
          <a:xfrm>
            <a:off x="1750434" y="4209871"/>
            <a:ext cx="245953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https://www.showmetech.com.br/empregos-criados-inteligencias-artificiais/</a:t>
            </a:r>
          </a:p>
        </p:txBody>
      </p:sp>
    </p:spTree>
    <p:extLst>
      <p:ext uri="{BB962C8B-B14F-4D97-AF65-F5344CB8AC3E}">
        <p14:creationId xmlns:p14="http://schemas.microsoft.com/office/powerpoint/2010/main" val="95806759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0"/>
          <p:cNvSpPr txBox="1">
            <a:spLocks noGrp="1"/>
          </p:cNvSpPr>
          <p:nvPr>
            <p:ph type="title"/>
          </p:nvPr>
        </p:nvSpPr>
        <p:spPr>
          <a:xfrm>
            <a:off x="1437378" y="-574003"/>
            <a:ext cx="3942300" cy="15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BR" dirty="0"/>
              <a:t>Nosso Futuro</a:t>
            </a:r>
            <a:endParaRPr sz="1800" dirty="0">
              <a:solidFill>
                <a:srgbClr val="373334"/>
              </a:solidFill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A9E747DD-AB43-8B9F-F716-4BE46ECDF8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9223" y="1034828"/>
            <a:ext cx="5585553" cy="3807758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3B982995-0880-981C-4D74-D0198618CF63}"/>
              </a:ext>
            </a:extLst>
          </p:cNvPr>
          <p:cNvSpPr txBox="1"/>
          <p:nvPr/>
        </p:nvSpPr>
        <p:spPr>
          <a:xfrm>
            <a:off x="7061571" y="3673035"/>
            <a:ext cx="2172534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https://andrelug.com/chatgpt-bate-medicos-em-responder-a-perguntas-medicas-on-line-segundo-estudo/</a:t>
            </a:r>
          </a:p>
        </p:txBody>
      </p:sp>
    </p:spTree>
    <p:extLst>
      <p:ext uri="{BB962C8B-B14F-4D97-AF65-F5344CB8AC3E}">
        <p14:creationId xmlns:p14="http://schemas.microsoft.com/office/powerpoint/2010/main" val="65855835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0"/>
          <p:cNvSpPr txBox="1">
            <a:spLocks noGrp="1"/>
          </p:cNvSpPr>
          <p:nvPr>
            <p:ph type="title"/>
          </p:nvPr>
        </p:nvSpPr>
        <p:spPr>
          <a:xfrm>
            <a:off x="1437378" y="-574003"/>
            <a:ext cx="3942300" cy="15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BR" dirty="0"/>
              <a:t>Nosso Futuro</a:t>
            </a:r>
            <a:endParaRPr sz="1800" dirty="0">
              <a:solidFill>
                <a:srgbClr val="373334"/>
              </a:solidFill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B95FB14-9223-668F-95BE-900EA2EE08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2900" y="1096522"/>
            <a:ext cx="6750236" cy="1220953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92B2A348-C84E-B822-D45B-D22CC0B741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2900" y="2317475"/>
            <a:ext cx="6007880" cy="1640475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BD2B1AA1-A4A9-32C7-C815-ED50F95F8099}"/>
              </a:ext>
            </a:extLst>
          </p:cNvPr>
          <p:cNvSpPr txBox="1"/>
          <p:nvPr/>
        </p:nvSpPr>
        <p:spPr>
          <a:xfrm>
            <a:off x="2742018" y="4210273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https://olhardigital.com.br/2023/03/16/pro/gpt-4-surpreende-em-exame-de-advogados-nos-eua/</a:t>
            </a:r>
          </a:p>
        </p:txBody>
      </p:sp>
    </p:spTree>
    <p:extLst>
      <p:ext uri="{BB962C8B-B14F-4D97-AF65-F5344CB8AC3E}">
        <p14:creationId xmlns:p14="http://schemas.microsoft.com/office/powerpoint/2010/main" val="92142511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0"/>
          <p:cNvSpPr txBox="1">
            <a:spLocks noGrp="1"/>
          </p:cNvSpPr>
          <p:nvPr>
            <p:ph type="title"/>
          </p:nvPr>
        </p:nvSpPr>
        <p:spPr>
          <a:xfrm>
            <a:off x="1437378" y="-574003"/>
            <a:ext cx="3942300" cy="15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BR" dirty="0"/>
              <a:t>Nosso Futuro</a:t>
            </a:r>
            <a:endParaRPr sz="1800" dirty="0">
              <a:solidFill>
                <a:srgbClr val="373334"/>
              </a:solidFill>
            </a:endParaRP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531BEDEC-BDED-6DD5-136F-023C65B7BC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8300" y="1217704"/>
            <a:ext cx="5867400" cy="1666875"/>
          </a:xfrm>
          <a:prstGeom prst="rect">
            <a:avLst/>
          </a:prstGeom>
        </p:spPr>
      </p:pic>
      <p:pic>
        <p:nvPicPr>
          <p:cNvPr id="25602" name="Picture 2" descr="Free Vector | A person relaxing at home">
            <a:extLst>
              <a:ext uri="{FF2B5EF4-FFF2-40B4-BE49-F238E27FC236}">
                <a16:creationId xmlns:a16="http://schemas.microsoft.com/office/drawing/2014/main" id="{F427F1FA-963A-4C44-A61C-D33C2DE535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1985" y="2944923"/>
            <a:ext cx="2943225" cy="1961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B6F42C10-F089-E177-DE92-075327DDFA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85699" y="3359981"/>
            <a:ext cx="4158184" cy="878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1659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7257D4A-E412-F76C-261A-464B1F39EE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Conclusão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2FF5B23-1FB9-958A-A4A4-74CA11B122E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9640333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55"/>
          <p:cNvSpPr txBox="1">
            <a:spLocks noGrp="1"/>
          </p:cNvSpPr>
          <p:nvPr>
            <p:ph type="title"/>
          </p:nvPr>
        </p:nvSpPr>
        <p:spPr>
          <a:xfrm>
            <a:off x="1285900" y="946835"/>
            <a:ext cx="4736700" cy="269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6400" dirty="0">
                <a:solidFill>
                  <a:schemeClr val="bg1"/>
                </a:solidFill>
              </a:rPr>
              <a:t>Como continuar relevante?</a:t>
            </a:r>
            <a:endParaRPr sz="6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26"/>
          <p:cNvPicPr preferRelativeResize="0"/>
          <p:nvPr/>
        </p:nvPicPr>
        <p:blipFill rotWithShape="1">
          <a:blip r:embed="rId3">
            <a:alphaModFix/>
          </a:blip>
          <a:srcRect l="13106" t="15681" r="3518" b="17473"/>
          <a:stretch/>
        </p:blipFill>
        <p:spPr>
          <a:xfrm>
            <a:off x="1198475" y="534325"/>
            <a:ext cx="7624521" cy="4074852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6"/>
          <p:cNvSpPr txBox="1">
            <a:spLocks noGrp="1"/>
          </p:cNvSpPr>
          <p:nvPr>
            <p:ph type="ctrTitle"/>
          </p:nvPr>
        </p:nvSpPr>
        <p:spPr>
          <a:xfrm>
            <a:off x="1588377" y="1449263"/>
            <a:ext cx="7480662" cy="196896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defRPr/>
            </a:pPr>
            <a:r>
              <a:rPr lang="en-US" sz="3200" b="1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Business intelligence com Power BI</a:t>
            </a:r>
            <a:br>
              <a:rPr lang="pt-BR" sz="3200" b="1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br>
              <a:rPr lang="pt-BR" altLang="pt-BR" sz="6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pt-BR" altLang="pt-BR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Instrutor: Tarik Ponciano</a:t>
            </a:r>
            <a:endParaRPr sz="2400" dirty="0">
              <a:solidFill>
                <a:srgbClr val="174584"/>
              </a:solidFill>
            </a:endParaRPr>
          </a:p>
        </p:txBody>
      </p:sp>
      <p:pic>
        <p:nvPicPr>
          <p:cNvPr id="13" name="Gráfico 12">
            <a:extLst>
              <a:ext uri="{FF2B5EF4-FFF2-40B4-BE49-F238E27FC236}">
                <a16:creationId xmlns:a16="http://schemas.microsoft.com/office/drawing/2014/main" id="{839B6F31-A889-BF4D-B864-4B8705EFC9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88377" y="4333164"/>
            <a:ext cx="1571756" cy="509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6548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9;p3">
            <a:extLst>
              <a:ext uri="{FF2B5EF4-FFF2-40B4-BE49-F238E27FC236}">
                <a16:creationId xmlns:a16="http://schemas.microsoft.com/office/drawing/2014/main" id="{BAB4350A-2A11-2252-3D6F-B297466BC9B2}"/>
              </a:ext>
            </a:extLst>
          </p:cNvPr>
          <p:cNvSpPr txBox="1"/>
          <p:nvPr/>
        </p:nvSpPr>
        <p:spPr>
          <a:xfrm>
            <a:off x="1669925" y="539626"/>
            <a:ext cx="7942263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r>
              <a:rPr lang="pt-BR" sz="24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Unidade Curricular</a:t>
            </a:r>
            <a:endParaRPr sz="24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" name="Google Shape;70;p3">
            <a:extLst>
              <a:ext uri="{FF2B5EF4-FFF2-40B4-BE49-F238E27FC236}">
                <a16:creationId xmlns:a16="http://schemas.microsoft.com/office/drawing/2014/main" id="{0642142F-378D-1910-7C7D-FB20F81C8FF5}"/>
              </a:ext>
            </a:extLst>
          </p:cNvPr>
          <p:cNvSpPr txBox="1"/>
          <p:nvPr/>
        </p:nvSpPr>
        <p:spPr>
          <a:xfrm>
            <a:off x="1741933" y="1817767"/>
            <a:ext cx="6888133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Business intelligence com Power BI </a:t>
            </a:r>
            <a:r>
              <a:rPr lang="pt-BR" sz="20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(40h – 10 aulas)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89520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1">
            <a:extLst>
              <a:ext uri="{FF2B5EF4-FFF2-40B4-BE49-F238E27FC236}">
                <a16:creationId xmlns:a16="http://schemas.microsoft.com/office/drawing/2014/main" id="{90DD72BE-2967-F9B0-697E-4C46EA98B2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69925" y="539626"/>
            <a:ext cx="794226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r>
              <a:rPr lang="pt-BR" altLang="pt-BR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Instruções aos alunos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A20E39D8-8C81-698D-D3E5-AF254521F7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69925" y="1167329"/>
            <a:ext cx="6774667" cy="2554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>
              <a:buClr>
                <a:srgbClr val="000000"/>
              </a:buClr>
              <a:buSzPct val="100000"/>
              <a:defRPr/>
            </a:pPr>
            <a:r>
              <a:rPr lang="pt-BR" altLang="pt-BR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Horário de início das aulas: 8: 00 h; </a:t>
            </a:r>
          </a:p>
          <a:p>
            <a:pPr algn="just">
              <a:buClr>
                <a:srgbClr val="000000"/>
              </a:buClr>
              <a:buSzPct val="100000"/>
              <a:defRPr/>
            </a:pPr>
            <a:endParaRPr lang="pt-BR" altLang="pt-BR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Clr>
                <a:srgbClr val="000000"/>
              </a:buClr>
              <a:buSzPct val="100000"/>
              <a:defRPr/>
            </a:pPr>
            <a:r>
              <a:rPr lang="pt-BR" altLang="pt-BR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Horário do intervalo do curso: 10:00 - 10:20; </a:t>
            </a:r>
          </a:p>
          <a:p>
            <a:pPr algn="just">
              <a:buClr>
                <a:srgbClr val="000000"/>
              </a:buClr>
              <a:buSzPct val="100000"/>
              <a:defRPr/>
            </a:pPr>
            <a:endParaRPr lang="pt-BR" altLang="pt-BR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Clr>
                <a:srgbClr val="000000"/>
              </a:buClr>
              <a:buSzPct val="100000"/>
              <a:defRPr/>
            </a:pPr>
            <a:r>
              <a:rPr lang="pt-BR" altLang="pt-BR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Horário do fim das aulas: 12:00 h.</a:t>
            </a:r>
          </a:p>
          <a:p>
            <a:pPr algn="just">
              <a:buClr>
                <a:srgbClr val="000000"/>
              </a:buClr>
              <a:buSzPct val="100000"/>
              <a:defRPr/>
            </a:pPr>
            <a:endParaRPr lang="pt-BR" altLang="pt-BR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Clr>
                <a:srgbClr val="000000"/>
              </a:buClr>
              <a:buSzPct val="100000"/>
              <a:defRPr/>
            </a:pPr>
            <a:endParaRPr lang="pt-BR" altLang="pt-BR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Clr>
                <a:srgbClr val="000000"/>
              </a:buClr>
              <a:buSzPct val="100000"/>
              <a:buFont typeface="+mj-lt"/>
              <a:buAutoNum type="arabicPeriod"/>
              <a:defRPr/>
            </a:pPr>
            <a:endParaRPr lang="pt-BR" altLang="pt-BR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957916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77;p4">
            <a:extLst>
              <a:ext uri="{FF2B5EF4-FFF2-40B4-BE49-F238E27FC236}">
                <a16:creationId xmlns:a16="http://schemas.microsoft.com/office/drawing/2014/main" id="{52D56352-F896-8227-D364-8BE21CC274A7}"/>
              </a:ext>
            </a:extLst>
          </p:cNvPr>
          <p:cNvSpPr txBox="1"/>
          <p:nvPr/>
        </p:nvSpPr>
        <p:spPr>
          <a:xfrm>
            <a:off x="1669926" y="539626"/>
            <a:ext cx="676177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r>
              <a:rPr lang="pt-BR" sz="24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Indicadores</a:t>
            </a:r>
            <a:endParaRPr sz="24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" name="Google Shape;78;p4">
            <a:extLst>
              <a:ext uri="{FF2B5EF4-FFF2-40B4-BE49-F238E27FC236}">
                <a16:creationId xmlns:a16="http://schemas.microsoft.com/office/drawing/2014/main" id="{4BDBEA36-ED9C-E4CA-2FE1-865DE36FE7FB}"/>
              </a:ext>
            </a:extLst>
          </p:cNvPr>
          <p:cNvSpPr txBox="1"/>
          <p:nvPr/>
        </p:nvSpPr>
        <p:spPr>
          <a:xfrm>
            <a:off x="1741934" y="1817767"/>
            <a:ext cx="6841412" cy="163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45720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AutoNum type="arabicPeriod"/>
            </a:pPr>
            <a:r>
              <a:rPr lang="pt-BR" sz="20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Planeja as bases de dados, de acordo com o padrão dos arquivos recebidos.</a:t>
            </a:r>
          </a:p>
          <a:p>
            <a:pPr marL="457200" marR="0" lvl="0" indent="-45720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AutoNum type="arabicPeriod"/>
            </a:pPr>
            <a:endParaRPr lang="pt-BR" sz="20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45720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AutoNum type="arabicPeriod"/>
            </a:pPr>
            <a:r>
              <a:rPr lang="pt-BR" sz="20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Elabora relatórios dinâmicos/dashboards, de acordo com as premissas de configurações de cada plataforma</a:t>
            </a:r>
          </a:p>
        </p:txBody>
      </p:sp>
    </p:spTree>
    <p:extLst>
      <p:ext uri="{BB962C8B-B14F-4D97-AF65-F5344CB8AC3E}">
        <p14:creationId xmlns:p14="http://schemas.microsoft.com/office/powerpoint/2010/main" val="325575327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85;p5">
            <a:extLst>
              <a:ext uri="{FF2B5EF4-FFF2-40B4-BE49-F238E27FC236}">
                <a16:creationId xmlns:a16="http://schemas.microsoft.com/office/drawing/2014/main" id="{26C18709-61A2-8725-EC26-ED129A99992A}"/>
              </a:ext>
            </a:extLst>
          </p:cNvPr>
          <p:cNvSpPr txBox="1"/>
          <p:nvPr/>
        </p:nvSpPr>
        <p:spPr>
          <a:xfrm>
            <a:off x="1669925" y="539626"/>
            <a:ext cx="7942263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r>
              <a:rPr lang="pt-BR" sz="2400" b="1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Elementos da competência - conhecimentos</a:t>
            </a:r>
            <a:endParaRPr sz="24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" name="Google Shape;86;p5">
            <a:extLst>
              <a:ext uri="{FF2B5EF4-FFF2-40B4-BE49-F238E27FC236}">
                <a16:creationId xmlns:a16="http://schemas.microsoft.com/office/drawing/2014/main" id="{E55643A1-BA24-C215-978D-18BD963420F3}"/>
              </a:ext>
            </a:extLst>
          </p:cNvPr>
          <p:cNvSpPr txBox="1"/>
          <p:nvPr/>
        </p:nvSpPr>
        <p:spPr>
          <a:xfrm>
            <a:off x="1741934" y="1115690"/>
            <a:ext cx="7148437" cy="3539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45720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AutoNum type="arabicPeriod"/>
            </a:pPr>
            <a:r>
              <a:rPr lang="pt-BR" sz="16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Business </a:t>
            </a:r>
            <a:r>
              <a:rPr lang="pt-BR" sz="1600" b="0" i="0" u="none" strike="noStrike" cap="none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intelligence</a:t>
            </a:r>
            <a:r>
              <a:rPr lang="pt-BR" sz="16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conceitos básicos de business </a:t>
            </a:r>
            <a:r>
              <a:rPr lang="pt-BR" sz="1600" b="0" i="0" u="none" strike="noStrike" cap="none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intelligence</a:t>
            </a:r>
            <a:r>
              <a:rPr lang="pt-BR" sz="16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; data </a:t>
            </a:r>
            <a:r>
              <a:rPr lang="pt-BR" sz="1600" b="0" i="0" u="none" strike="noStrike" cap="none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warehouse</a:t>
            </a:r>
            <a:r>
              <a:rPr lang="pt-BR" sz="16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; </a:t>
            </a:r>
            <a:r>
              <a:rPr lang="pt-BR" sz="1600" b="0" i="0" u="none" strike="noStrike" cap="none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staging</a:t>
            </a:r>
            <a:r>
              <a:rPr lang="pt-BR" sz="16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pt-BR" sz="1600" b="0" i="0" u="none" strike="noStrike" cap="none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area</a:t>
            </a:r>
            <a:r>
              <a:rPr lang="pt-BR" sz="16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ETL, OLAP, data </a:t>
            </a:r>
            <a:r>
              <a:rPr lang="pt-BR" sz="1600" b="0" i="0" u="none" strike="noStrike" cap="none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mart</a:t>
            </a:r>
            <a:r>
              <a:rPr lang="pt-BR" sz="16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data mining, big data.</a:t>
            </a:r>
          </a:p>
          <a:p>
            <a:pPr marL="457200" marR="0" lvl="0" indent="-45720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AutoNum type="arabicPeriod"/>
            </a:pPr>
            <a:endParaRPr lang="pt-BR" sz="16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45720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AutoNum type="arabicPeriod"/>
            </a:pPr>
            <a:r>
              <a:rPr lang="pt-BR" sz="16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 Power BI: contexto e utilização; instalação e opções de configuração; navegação, interface do usuário e faixa de opções; limitações e potencialidades da ferramenta.</a:t>
            </a:r>
          </a:p>
          <a:p>
            <a:pPr marL="457200" marR="0" lvl="0" indent="-45720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AutoNum type="arabicPeriod"/>
            </a:pPr>
            <a:endParaRPr lang="pt-BR" sz="16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45720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AutoNum type="arabicPeriod"/>
            </a:pPr>
            <a:r>
              <a:rPr lang="pt-BR" sz="16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Power Query (tratamento de dados): visão geral de consulta; coluna personalizada; agrupamento de linhas; formatação e combinação de dados; dinamização de colunas.</a:t>
            </a:r>
          </a:p>
          <a:p>
            <a:pPr marL="457200" marR="0" lvl="0" indent="-45720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AutoNum type="arabicPeriod"/>
            </a:pPr>
            <a:endParaRPr lang="pt-BR" sz="16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45720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AutoNum type="arabicPeriod"/>
            </a:pPr>
            <a:r>
              <a:rPr lang="pt-BR" sz="16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Modelagem de dados: exibição de dados; exibição de relações; criação e gerenciamento de relações; modelagem relacional; modelagem dimensional (star </a:t>
            </a:r>
            <a:r>
              <a:rPr lang="pt-BR" sz="1600" b="0" i="0" u="none" strike="noStrike" cap="none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schema</a:t>
            </a:r>
            <a:r>
              <a:rPr lang="pt-BR" sz="16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× </a:t>
            </a:r>
            <a:r>
              <a:rPr lang="pt-BR" sz="1600" b="0" i="0" u="none" strike="noStrike" cap="none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snow</a:t>
            </a:r>
            <a:r>
              <a:rPr lang="pt-BR" sz="16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pt-BR" sz="1600" b="0" i="0" u="none" strike="noStrike" cap="none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flake</a:t>
            </a:r>
            <a:r>
              <a:rPr lang="pt-BR" sz="16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363714651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85;p5">
            <a:extLst>
              <a:ext uri="{FF2B5EF4-FFF2-40B4-BE49-F238E27FC236}">
                <a16:creationId xmlns:a16="http://schemas.microsoft.com/office/drawing/2014/main" id="{26C18709-61A2-8725-EC26-ED129A99992A}"/>
              </a:ext>
            </a:extLst>
          </p:cNvPr>
          <p:cNvSpPr txBox="1"/>
          <p:nvPr/>
        </p:nvSpPr>
        <p:spPr>
          <a:xfrm>
            <a:off x="1669925" y="539626"/>
            <a:ext cx="7942263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r>
              <a:rPr lang="pt-BR" sz="2400" b="1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Elementos da competência - conhecimentos</a:t>
            </a:r>
            <a:endParaRPr sz="24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" name="Google Shape;86;p5">
            <a:extLst>
              <a:ext uri="{FF2B5EF4-FFF2-40B4-BE49-F238E27FC236}">
                <a16:creationId xmlns:a16="http://schemas.microsoft.com/office/drawing/2014/main" id="{E55643A1-BA24-C215-978D-18BD963420F3}"/>
              </a:ext>
            </a:extLst>
          </p:cNvPr>
          <p:cNvSpPr txBox="1"/>
          <p:nvPr/>
        </p:nvSpPr>
        <p:spPr>
          <a:xfrm>
            <a:off x="1741934" y="1115690"/>
            <a:ext cx="7148437" cy="32931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45720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AutoNum type="arabicPeriod"/>
            </a:pPr>
            <a:r>
              <a:rPr lang="pt-BR" sz="16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Funções DAX: definição das principais rotinas; uso de operadores básicos; aplicação de funções lógicas, de manipulação de data/hora e textos, funções de cálculos estatísticos ou matemáticos.</a:t>
            </a:r>
          </a:p>
          <a:p>
            <a:pPr marL="457200" marR="0" lvl="0" indent="-45720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AutoNum type="arabicPeriod"/>
            </a:pPr>
            <a:endParaRPr lang="pt-BR" sz="16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45720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AutoNum type="arabicPeriod"/>
            </a:pPr>
            <a:r>
              <a:rPr lang="pt-BR" sz="16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Relatórios: páginas e visões dos gráficos (barras empilhadas, gráfico de pizza, </a:t>
            </a:r>
            <a:r>
              <a:rPr lang="pt-BR" sz="1600" b="0" i="0" u="none" strike="noStrike" cap="none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treemap</a:t>
            </a:r>
            <a:r>
              <a:rPr lang="pt-BR" sz="16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– mapa de árvore, gráfico de linhas e segmentação de dados).</a:t>
            </a:r>
          </a:p>
          <a:p>
            <a:pPr marL="457200" marR="0" lvl="0" indent="-45720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AutoNum type="arabicPeriod"/>
            </a:pPr>
            <a:endParaRPr lang="pt-BR" sz="16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45720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AutoNum type="arabicPeriod"/>
            </a:pPr>
            <a:r>
              <a:rPr lang="pt-BR" sz="16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Interação entre visuais: interação-padrão, interação personalizada e classificação.</a:t>
            </a:r>
          </a:p>
          <a:p>
            <a:pPr marL="457200" marR="0" lvl="0" indent="-45720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AutoNum type="arabicPeriod"/>
            </a:pPr>
            <a:endParaRPr lang="pt-BR" sz="16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45720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AutoNum type="arabicPeriod"/>
            </a:pPr>
            <a:r>
              <a:rPr lang="pt-BR" sz="16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Compartilhamento, Power BI Serviço e atualização automática em plataformas: estruturação do relatório para compartilhamento, diferença entre painéis e relatórios, instalação do gateway de atualização e programação automática.</a:t>
            </a:r>
          </a:p>
        </p:txBody>
      </p:sp>
    </p:spTree>
    <p:extLst>
      <p:ext uri="{BB962C8B-B14F-4D97-AF65-F5344CB8AC3E}">
        <p14:creationId xmlns:p14="http://schemas.microsoft.com/office/powerpoint/2010/main" val="313800591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93;p6">
            <a:extLst>
              <a:ext uri="{FF2B5EF4-FFF2-40B4-BE49-F238E27FC236}">
                <a16:creationId xmlns:a16="http://schemas.microsoft.com/office/drawing/2014/main" id="{DB3A33B3-0BDA-DE78-CCD7-DEBDC65D7D76}"/>
              </a:ext>
            </a:extLst>
          </p:cNvPr>
          <p:cNvSpPr txBox="1"/>
          <p:nvPr/>
        </p:nvSpPr>
        <p:spPr>
          <a:xfrm>
            <a:off x="1669925" y="539626"/>
            <a:ext cx="7942263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r>
              <a:rPr lang="pt-BR" sz="24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Elementos da competência - habilidades</a:t>
            </a:r>
            <a:endParaRPr sz="24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" name="Google Shape;94;p6">
            <a:extLst>
              <a:ext uri="{FF2B5EF4-FFF2-40B4-BE49-F238E27FC236}">
                <a16:creationId xmlns:a16="http://schemas.microsoft.com/office/drawing/2014/main" id="{A1F913CE-2FF5-083F-E15A-C4FB25427C1A}"/>
              </a:ext>
            </a:extLst>
          </p:cNvPr>
          <p:cNvSpPr txBox="1"/>
          <p:nvPr/>
        </p:nvSpPr>
        <p:spPr>
          <a:xfrm>
            <a:off x="1669925" y="1283810"/>
            <a:ext cx="7060259" cy="31700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45720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AutoNum type="arabicPeriod"/>
            </a:pPr>
            <a:r>
              <a:rPr lang="pt-BR" sz="20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Utilizar termos técnicos nas rotinas de trabalho.</a:t>
            </a:r>
          </a:p>
          <a:p>
            <a:pPr marL="457200" marR="0" lvl="0" indent="-45720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AutoNum type="arabicPeriod"/>
            </a:pPr>
            <a:endParaRPr lang="pt-BR" sz="20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45720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AutoNum type="arabicPeriod"/>
            </a:pPr>
            <a:r>
              <a:rPr lang="pt-BR" sz="20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Comunicar-se de maneira assertiva.</a:t>
            </a:r>
          </a:p>
          <a:p>
            <a:pPr marL="457200" marR="0" lvl="0" indent="-45720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AutoNum type="arabicPeriod"/>
            </a:pPr>
            <a:endParaRPr lang="pt-BR" sz="20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45720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AutoNum type="arabicPeriod"/>
            </a:pPr>
            <a:r>
              <a:rPr lang="pt-BR" sz="20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Relacionar a necessidade do cliente com a viabilidade técnica.</a:t>
            </a:r>
          </a:p>
          <a:p>
            <a:pPr marL="457200" marR="0" lvl="0" indent="-45720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AutoNum type="arabicPeriod"/>
            </a:pPr>
            <a:endParaRPr lang="pt-BR" sz="20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45720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AutoNum type="arabicPeriod"/>
            </a:pPr>
            <a:r>
              <a:rPr lang="pt-BR" sz="20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Localizar e selecionar informações necessárias ao desenvolvimento do trabalho.</a:t>
            </a:r>
          </a:p>
          <a:p>
            <a:pPr marL="457200" marR="0" lvl="0" indent="-45720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AutoNum type="arabicPeriod"/>
            </a:pPr>
            <a:endParaRPr lang="pt-BR" sz="20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45720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AutoNum type="arabicPeriod"/>
            </a:pPr>
            <a:r>
              <a:rPr lang="pt-BR" sz="20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Interpretar dados e suas origens de consulta.</a:t>
            </a:r>
          </a:p>
        </p:txBody>
      </p:sp>
    </p:spTree>
    <p:extLst>
      <p:ext uri="{BB962C8B-B14F-4D97-AF65-F5344CB8AC3E}">
        <p14:creationId xmlns:p14="http://schemas.microsoft.com/office/powerpoint/2010/main" val="284263859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01;p7">
            <a:extLst>
              <a:ext uri="{FF2B5EF4-FFF2-40B4-BE49-F238E27FC236}">
                <a16:creationId xmlns:a16="http://schemas.microsoft.com/office/drawing/2014/main" id="{5F95CE6D-A4D3-4A06-CF21-37A58AD79689}"/>
              </a:ext>
            </a:extLst>
          </p:cNvPr>
          <p:cNvSpPr txBox="1"/>
          <p:nvPr/>
        </p:nvSpPr>
        <p:spPr>
          <a:xfrm>
            <a:off x="1669925" y="539626"/>
            <a:ext cx="658378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r>
              <a:rPr lang="pt-BR" sz="2400" b="1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Elementos da competência – Atitudes/valores</a:t>
            </a:r>
            <a:endParaRPr sz="24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" name="Google Shape;102;p7">
            <a:extLst>
              <a:ext uri="{FF2B5EF4-FFF2-40B4-BE49-F238E27FC236}">
                <a16:creationId xmlns:a16="http://schemas.microsoft.com/office/drawing/2014/main" id="{55543FA8-761B-FE2C-82F9-D5FC1B7DC5CA}"/>
              </a:ext>
            </a:extLst>
          </p:cNvPr>
          <p:cNvSpPr txBox="1"/>
          <p:nvPr/>
        </p:nvSpPr>
        <p:spPr>
          <a:xfrm>
            <a:off x="1669925" y="1470695"/>
            <a:ext cx="6661202" cy="25545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45720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AutoNum type="arabicPeriod"/>
            </a:pPr>
            <a:r>
              <a:rPr lang="pt-BR" sz="20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Zelo na apresentação pessoal e postura profissional; </a:t>
            </a:r>
            <a:endParaRPr dirty="0"/>
          </a:p>
          <a:p>
            <a:pPr marL="584200" marR="0" lvl="0" indent="-45720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+mj-lt"/>
              <a:buAutoNum type="arabicPeriod"/>
            </a:pPr>
            <a:endParaRPr sz="20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45720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AutoNum type="arabicPeriod"/>
            </a:pPr>
            <a:r>
              <a:rPr lang="pt-BR" sz="20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Iniciativa na proposição de soluções de problemas;</a:t>
            </a:r>
            <a:endParaRPr dirty="0"/>
          </a:p>
          <a:p>
            <a:pPr marL="584200" marR="0" lvl="0" indent="-45720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+mj-lt"/>
              <a:buAutoNum type="arabicPeriod"/>
            </a:pPr>
            <a:endParaRPr sz="20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45720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AutoNum type="arabicPeriod"/>
            </a:pPr>
            <a:r>
              <a:rPr lang="pt-BR" sz="20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Senso crítico no desenvolvimento de soluções.</a:t>
            </a:r>
            <a:endParaRPr dirty="0"/>
          </a:p>
          <a:p>
            <a:pPr marL="584200" marR="0" lvl="0" indent="-45720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+mj-lt"/>
              <a:buAutoNum type="arabicPeriod"/>
            </a:pPr>
            <a:endParaRPr sz="20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45720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AutoNum type="arabicPeriod"/>
            </a:pPr>
            <a:r>
              <a:rPr lang="pt-BR" sz="20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Atualização contínua no desenvolvimento das atividades profissionais.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2396780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09;p8">
            <a:extLst>
              <a:ext uri="{FF2B5EF4-FFF2-40B4-BE49-F238E27FC236}">
                <a16:creationId xmlns:a16="http://schemas.microsoft.com/office/drawing/2014/main" id="{4A7EE237-EB19-6AE5-70E5-B56FA60BE7CE}"/>
              </a:ext>
            </a:extLst>
          </p:cNvPr>
          <p:cNvSpPr txBox="1"/>
          <p:nvPr/>
        </p:nvSpPr>
        <p:spPr>
          <a:xfrm>
            <a:off x="1669925" y="539626"/>
            <a:ext cx="7942263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r>
              <a:rPr lang="pt-BR" sz="2400" b="1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Avaliação</a:t>
            </a:r>
            <a:endParaRPr sz="24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" name="Google Shape;110;p8">
            <a:extLst>
              <a:ext uri="{FF2B5EF4-FFF2-40B4-BE49-F238E27FC236}">
                <a16:creationId xmlns:a16="http://schemas.microsoft.com/office/drawing/2014/main" id="{678E0181-CE8A-5057-AB9F-B11F6FF1AFB2}"/>
              </a:ext>
            </a:extLst>
          </p:cNvPr>
          <p:cNvSpPr txBox="1"/>
          <p:nvPr/>
        </p:nvSpPr>
        <p:spPr>
          <a:xfrm>
            <a:off x="1669925" y="1223741"/>
            <a:ext cx="8035654" cy="4370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</a:pPr>
            <a:r>
              <a:rPr lang="pt-BR" sz="2000" b="1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Durante o processo:</a:t>
            </a:r>
          </a:p>
          <a:p>
            <a:pPr marL="457200" marR="0" lvl="0" indent="-45720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AutoNum type="arabicPeriod"/>
            </a:pPr>
            <a:endParaRPr lang="pt-BR" sz="2000" b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45720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AutoNum type="arabicPeriod"/>
            </a:pPr>
            <a:r>
              <a:rPr lang="pt-BR" sz="2000" b="1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Por indicador de Competência </a:t>
            </a:r>
          </a:p>
          <a:p>
            <a:pPr lvl="4" algn="just">
              <a:buSzPts val="2000"/>
            </a:pPr>
            <a:endParaRPr lang="pt-BR" sz="1600" b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4" algn="just">
              <a:buSzPts val="2000"/>
            </a:pPr>
            <a:r>
              <a:rPr lang="pt-BR" sz="1600" b="1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Atendido – A</a:t>
            </a:r>
          </a:p>
          <a:p>
            <a:pPr lvl="4" algn="just">
              <a:buSzPts val="2000"/>
            </a:pPr>
            <a:r>
              <a:rPr lang="pt-BR" sz="16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Parcialmente Atendido – PA</a:t>
            </a:r>
          </a:p>
          <a:p>
            <a:pPr lvl="4" algn="just">
              <a:buSzPts val="2000"/>
            </a:pPr>
            <a:r>
              <a:rPr lang="pt-BR" sz="1600" b="1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Não Atendido - NA</a:t>
            </a:r>
          </a:p>
          <a:p>
            <a:pPr marL="457200" marR="0" lvl="0" indent="-45720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AutoNum type="arabicPeriod"/>
            </a:pPr>
            <a:endParaRPr lang="pt-BR" sz="2000" b="1" dirty="0">
              <a:solidFill>
                <a:schemeClr val="dk1"/>
              </a:solidFill>
              <a:latin typeface="Times New Roman"/>
              <a:cs typeface="Times New Roman"/>
              <a:sym typeface="Times New Roman"/>
            </a:endParaRPr>
          </a:p>
          <a:p>
            <a:pPr marL="457200" marR="0" lvl="0" indent="-45720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AutoNum type="arabicPeriod"/>
            </a:pPr>
            <a:r>
              <a:rPr lang="pt-BR" sz="2000" b="1" dirty="0">
                <a:solidFill>
                  <a:schemeClr val="dk1"/>
                </a:solidFill>
                <a:latin typeface="Times New Roman"/>
                <a:cs typeface="Times New Roman"/>
                <a:sym typeface="Times New Roman"/>
              </a:rPr>
              <a:t>Por unidade </a:t>
            </a:r>
            <a:r>
              <a:rPr lang="pt-BR" sz="2000" b="1" dirty="0" err="1">
                <a:solidFill>
                  <a:schemeClr val="dk1"/>
                </a:solidFill>
                <a:latin typeface="Times New Roman"/>
                <a:cs typeface="Times New Roman"/>
                <a:sym typeface="Times New Roman"/>
              </a:rPr>
              <a:t>Currícular</a:t>
            </a:r>
            <a:endParaRPr lang="pt-BR" sz="2000" b="1" dirty="0">
              <a:solidFill>
                <a:schemeClr val="dk1"/>
              </a:solidFill>
              <a:latin typeface="Times New Roman"/>
              <a:cs typeface="Times New Roman"/>
              <a:sym typeface="Times New Roman"/>
            </a:endParaRPr>
          </a:p>
          <a:p>
            <a:pPr marL="457200" marR="0" lvl="0" indent="-45720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AutoNum type="arabicPeriod"/>
            </a:pPr>
            <a:endParaRPr lang="pt-BR" sz="2000" b="1" dirty="0">
              <a:solidFill>
                <a:schemeClr val="dk1"/>
              </a:solidFill>
              <a:latin typeface="Times New Roman"/>
              <a:cs typeface="Times New Roman"/>
              <a:sym typeface="Times New Roman"/>
            </a:endParaRPr>
          </a:p>
          <a:p>
            <a:pPr lvl="2" algn="just">
              <a:buSzPts val="2000"/>
            </a:pPr>
            <a:r>
              <a:rPr lang="pt-BR" sz="2000" b="1" dirty="0">
                <a:solidFill>
                  <a:schemeClr val="dk1"/>
                </a:solidFill>
                <a:latin typeface="Times New Roman"/>
                <a:cs typeface="Times New Roman"/>
                <a:sym typeface="Times New Roman"/>
              </a:rPr>
              <a:t>	</a:t>
            </a:r>
            <a:r>
              <a:rPr lang="pt-BR" sz="1600" b="1" dirty="0">
                <a:solidFill>
                  <a:schemeClr val="dk1"/>
                </a:solidFill>
                <a:latin typeface="Times New Roman"/>
                <a:cs typeface="Times New Roman"/>
                <a:sym typeface="Times New Roman"/>
              </a:rPr>
              <a:t>Atendido – A</a:t>
            </a:r>
          </a:p>
          <a:p>
            <a:pPr lvl="2" algn="just">
              <a:buSzPts val="2000"/>
            </a:pPr>
            <a:r>
              <a:rPr lang="pt-BR" sz="1600" b="1" dirty="0">
                <a:solidFill>
                  <a:schemeClr val="dk1"/>
                </a:solidFill>
                <a:latin typeface="Times New Roman"/>
                <a:cs typeface="Times New Roman"/>
                <a:sym typeface="Times New Roman"/>
              </a:rPr>
              <a:t>	Não Atendido - NA</a:t>
            </a:r>
          </a:p>
          <a:p>
            <a:pPr marL="457200" marR="0" lvl="0" indent="-45720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AutoNum type="arabicPeriod"/>
            </a:pPr>
            <a:endParaRPr lang="pt-BR" sz="2000" b="1" dirty="0">
              <a:solidFill>
                <a:schemeClr val="dk1"/>
              </a:solidFill>
              <a:latin typeface="Times New Roman"/>
              <a:cs typeface="Times New Roman"/>
              <a:sym typeface="Times New Roman"/>
            </a:endParaRPr>
          </a:p>
          <a:p>
            <a:pPr marR="0" lvl="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</a:pPr>
            <a:endParaRPr lang="pt-BR" sz="2000" b="1" dirty="0">
              <a:solidFill>
                <a:schemeClr val="dk1"/>
              </a:solidFill>
              <a:latin typeface="Times New Roman"/>
              <a:cs typeface="Times New Roman"/>
              <a:sym typeface="Times New Roman"/>
            </a:endParaRPr>
          </a:p>
          <a:p>
            <a:pPr marR="0" lvl="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1323191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09;p8">
            <a:extLst>
              <a:ext uri="{FF2B5EF4-FFF2-40B4-BE49-F238E27FC236}">
                <a16:creationId xmlns:a16="http://schemas.microsoft.com/office/drawing/2014/main" id="{4A7EE237-EB19-6AE5-70E5-B56FA60BE7CE}"/>
              </a:ext>
            </a:extLst>
          </p:cNvPr>
          <p:cNvSpPr txBox="1"/>
          <p:nvPr/>
        </p:nvSpPr>
        <p:spPr>
          <a:xfrm>
            <a:off x="1669925" y="539626"/>
            <a:ext cx="7942263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r>
              <a:rPr lang="pt-BR" sz="2400" b="1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Avaliação</a:t>
            </a:r>
            <a:endParaRPr sz="24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" name="Google Shape;110;p8">
            <a:extLst>
              <a:ext uri="{FF2B5EF4-FFF2-40B4-BE49-F238E27FC236}">
                <a16:creationId xmlns:a16="http://schemas.microsoft.com/office/drawing/2014/main" id="{678E0181-CE8A-5057-AB9F-B11F6FF1AFB2}"/>
              </a:ext>
            </a:extLst>
          </p:cNvPr>
          <p:cNvSpPr txBox="1"/>
          <p:nvPr/>
        </p:nvSpPr>
        <p:spPr>
          <a:xfrm>
            <a:off x="1669925" y="1223741"/>
            <a:ext cx="8035654" cy="27699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</a:pPr>
            <a:r>
              <a:rPr lang="pt-BR" sz="2000" b="1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Ao final do processo:</a:t>
            </a:r>
          </a:p>
          <a:p>
            <a:pPr marR="0" lvl="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</a:pPr>
            <a:endParaRPr lang="pt-BR" sz="2000" b="1" dirty="0">
              <a:solidFill>
                <a:schemeClr val="dk1"/>
              </a:solidFill>
              <a:latin typeface="Times New Roman"/>
              <a:cs typeface="Times New Roman"/>
              <a:sym typeface="Times New Roman"/>
            </a:endParaRPr>
          </a:p>
          <a:p>
            <a:pPr marL="457200" marR="0" lvl="0" indent="-45720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AutoNum type="arabicPeriod"/>
            </a:pPr>
            <a:r>
              <a:rPr lang="pt-BR" sz="2000" b="1" dirty="0">
                <a:solidFill>
                  <a:schemeClr val="dk1"/>
                </a:solidFill>
                <a:latin typeface="Times New Roman"/>
                <a:cs typeface="Times New Roman"/>
                <a:sym typeface="Times New Roman"/>
              </a:rPr>
              <a:t>Por Unidade </a:t>
            </a:r>
            <a:r>
              <a:rPr lang="pt-BR" sz="2000" b="1" dirty="0" err="1">
                <a:solidFill>
                  <a:schemeClr val="dk1"/>
                </a:solidFill>
                <a:latin typeface="Times New Roman"/>
                <a:cs typeface="Times New Roman"/>
                <a:sym typeface="Times New Roman"/>
              </a:rPr>
              <a:t>Currícular</a:t>
            </a:r>
            <a:endParaRPr lang="pt-BR" sz="2000" b="1" dirty="0">
              <a:solidFill>
                <a:schemeClr val="dk1"/>
              </a:solidFill>
              <a:latin typeface="Times New Roman"/>
              <a:cs typeface="Times New Roman"/>
              <a:sym typeface="Times New Roman"/>
            </a:endParaRPr>
          </a:p>
          <a:p>
            <a:pPr marL="457200" marR="0" lvl="0" indent="-45720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AutoNum type="arabicPeriod"/>
            </a:pPr>
            <a:endParaRPr lang="pt-BR" sz="2000" b="1" dirty="0">
              <a:solidFill>
                <a:schemeClr val="dk1"/>
              </a:solidFill>
              <a:latin typeface="Times New Roman"/>
              <a:cs typeface="Times New Roman"/>
              <a:sym typeface="Times New Roman"/>
            </a:endParaRPr>
          </a:p>
          <a:p>
            <a:pPr lvl="2" algn="just">
              <a:buSzPts val="2000"/>
            </a:pPr>
            <a:r>
              <a:rPr lang="pt-BR" sz="2000" b="1" dirty="0">
                <a:solidFill>
                  <a:schemeClr val="dk1"/>
                </a:solidFill>
                <a:latin typeface="Times New Roman"/>
                <a:cs typeface="Times New Roman"/>
                <a:sym typeface="Times New Roman"/>
              </a:rPr>
              <a:t>	Desenvolvido – D</a:t>
            </a:r>
          </a:p>
          <a:p>
            <a:pPr lvl="2" algn="just">
              <a:buSzPts val="2000"/>
            </a:pPr>
            <a:r>
              <a:rPr lang="pt-BR" sz="2000" b="1" dirty="0">
                <a:solidFill>
                  <a:schemeClr val="dk1"/>
                </a:solidFill>
                <a:latin typeface="Times New Roman"/>
                <a:cs typeface="Times New Roman"/>
                <a:sym typeface="Times New Roman"/>
              </a:rPr>
              <a:t>	Não Desenvolvido - ND</a:t>
            </a:r>
          </a:p>
          <a:p>
            <a:pPr marL="457200" marR="0" lvl="0" indent="-45720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AutoNum type="arabicPeriod"/>
            </a:pPr>
            <a:endParaRPr lang="pt-BR" sz="2000" b="1" dirty="0">
              <a:solidFill>
                <a:schemeClr val="dk1"/>
              </a:solidFill>
              <a:latin typeface="Times New Roman"/>
              <a:cs typeface="Times New Roman"/>
              <a:sym typeface="Times New Roman"/>
            </a:endParaRPr>
          </a:p>
          <a:p>
            <a:pPr marR="0" lvl="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</a:pPr>
            <a:endParaRPr lang="pt-BR" sz="2000" b="1" dirty="0">
              <a:solidFill>
                <a:schemeClr val="dk1"/>
              </a:solidFill>
              <a:latin typeface="Times New Roman"/>
              <a:cs typeface="Times New Roman"/>
              <a:sym typeface="Times New Roman"/>
            </a:endParaRPr>
          </a:p>
          <a:p>
            <a:pPr marR="0" lvl="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6239853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55"/>
          <p:cNvSpPr txBox="1">
            <a:spLocks noGrp="1"/>
          </p:cNvSpPr>
          <p:nvPr>
            <p:ph type="ctrTitle"/>
          </p:nvPr>
        </p:nvSpPr>
        <p:spPr>
          <a:xfrm>
            <a:off x="2106771" y="1852628"/>
            <a:ext cx="6135000" cy="115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6400" dirty="0">
                <a:solidFill>
                  <a:srgbClr val="252525"/>
                </a:solidFill>
              </a:rPr>
              <a:t>Obrigado!!</a:t>
            </a:r>
            <a:endParaRPr sz="6400" dirty="0">
              <a:solidFill>
                <a:srgbClr val="174584"/>
              </a:solidFill>
            </a:endParaRPr>
          </a:p>
        </p:txBody>
      </p:sp>
      <p:pic>
        <p:nvPicPr>
          <p:cNvPr id="17" name="Gráfico 16">
            <a:extLst>
              <a:ext uri="{FF2B5EF4-FFF2-40B4-BE49-F238E27FC236}">
                <a16:creationId xmlns:a16="http://schemas.microsoft.com/office/drawing/2014/main" id="{7D24FA3C-6D44-DB4A-A9E2-8075D98883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36160" y="3780429"/>
            <a:ext cx="1571756" cy="509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9490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1">
            <a:extLst>
              <a:ext uri="{FF2B5EF4-FFF2-40B4-BE49-F238E27FC236}">
                <a16:creationId xmlns:a16="http://schemas.microsoft.com/office/drawing/2014/main" id="{90DD72BE-2967-F9B0-697E-4C46EA98B2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69925" y="539626"/>
            <a:ext cx="794226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r>
              <a:rPr lang="pt-BR" altLang="pt-BR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Instruções aos alunos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A20E39D8-8C81-698D-D3E5-AF254521F7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69925" y="1167329"/>
            <a:ext cx="6774667" cy="44012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>
              <a:buClr>
                <a:srgbClr val="000000"/>
              </a:buClr>
              <a:buSzPct val="100000"/>
              <a:defRPr/>
            </a:pPr>
            <a:r>
              <a:rPr lang="pt-BR" altLang="pt-BR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Não pode exceder o total de 25% das faltas por Unidade de Aprendizagem; </a:t>
            </a:r>
          </a:p>
          <a:p>
            <a:pPr algn="just">
              <a:buClr>
                <a:srgbClr val="000000"/>
              </a:buClr>
              <a:buSzPct val="100000"/>
              <a:defRPr/>
            </a:pPr>
            <a:endParaRPr lang="pt-BR" altLang="pt-BR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Clr>
                <a:srgbClr val="000000"/>
              </a:buClr>
              <a:buSzPct val="100000"/>
              <a:defRPr/>
            </a:pPr>
            <a:r>
              <a:rPr lang="pt-BR" altLang="pt-BR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Ao desistir do curso, você nunca mais fará um curso grátis no sistema S;</a:t>
            </a:r>
          </a:p>
          <a:p>
            <a:pPr algn="just">
              <a:buClr>
                <a:srgbClr val="000000"/>
              </a:buClr>
              <a:buSzPct val="100000"/>
              <a:defRPr/>
            </a:pPr>
            <a:endParaRPr lang="pt-BR" altLang="pt-BR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Clr>
                <a:srgbClr val="000000"/>
              </a:buClr>
              <a:buSzPct val="100000"/>
              <a:defRPr/>
            </a:pPr>
            <a:r>
              <a:rPr lang="pt-BR" altLang="pt-BR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Ao desistir do curso, você tira a vaga de outra pessoa que está tentando entrar; </a:t>
            </a:r>
          </a:p>
          <a:p>
            <a:pPr algn="just">
              <a:buClr>
                <a:srgbClr val="000000"/>
              </a:buClr>
              <a:buSzPct val="100000"/>
              <a:defRPr/>
            </a:pPr>
            <a:endParaRPr lang="pt-BR" altLang="pt-BR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Clr>
                <a:srgbClr val="000000"/>
              </a:buClr>
              <a:buSzPct val="100000"/>
              <a:defRPr/>
            </a:pPr>
            <a:r>
              <a:rPr lang="pt-BR" altLang="pt-BR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Ao desistir do curso, o curso pode ser extinto da unidade do Senac em vigência.</a:t>
            </a:r>
          </a:p>
          <a:p>
            <a:pPr algn="just">
              <a:buClr>
                <a:srgbClr val="000000"/>
              </a:buClr>
              <a:buSzPct val="100000"/>
              <a:defRPr/>
            </a:pPr>
            <a:endParaRPr lang="pt-BR" altLang="pt-BR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Clr>
                <a:srgbClr val="000000"/>
              </a:buClr>
              <a:buSzPct val="100000"/>
              <a:defRPr/>
            </a:pPr>
            <a:endParaRPr lang="pt-BR" altLang="pt-BR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Clr>
                <a:srgbClr val="000000"/>
              </a:buClr>
              <a:buSzPct val="100000"/>
              <a:buFont typeface="+mj-lt"/>
              <a:buAutoNum type="arabicPeriod"/>
              <a:defRPr/>
            </a:pPr>
            <a:endParaRPr lang="pt-BR" altLang="pt-BR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763908"/>
      </p:ext>
    </p:extLst>
  </p:cSld>
  <p:clrMapOvr>
    <a:masterClrMapping/>
  </p:clrMapOvr>
</p:sld>
</file>

<file path=ppt/theme/theme1.xml><?xml version="1.0" encoding="utf-8"?>
<a:theme xmlns:a="http://schemas.openxmlformats.org/drawingml/2006/main" name="Elegant Blue">
  <a:themeElements>
    <a:clrScheme name="Azul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826</TotalTime>
  <Words>1752</Words>
  <Application>Microsoft Office PowerPoint</Application>
  <PresentationFormat>Apresentação na tela (16:9)</PresentationFormat>
  <Paragraphs>271</Paragraphs>
  <Slides>87</Slides>
  <Notes>60</Notes>
  <HiddenSlides>0</HiddenSlides>
  <MMClips>10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87</vt:i4>
      </vt:variant>
    </vt:vector>
  </HeadingPairs>
  <TitlesOfParts>
    <vt:vector size="95" baseType="lpstr">
      <vt:lpstr>CNN Sans Display</vt:lpstr>
      <vt:lpstr>Times New Roman</vt:lpstr>
      <vt:lpstr>Montserrat SemiBold</vt:lpstr>
      <vt:lpstr>Spectral Light</vt:lpstr>
      <vt:lpstr>Arial</vt:lpstr>
      <vt:lpstr>Montserrat</vt:lpstr>
      <vt:lpstr>Montserrat ExtraBold</vt:lpstr>
      <vt:lpstr>Elegant Blue</vt:lpstr>
      <vt:lpstr>Informações do curso e da instituição Senac.  Instrutor: Tarik Ponciano</vt:lpstr>
      <vt:lpstr>Apresentação do PowerPoint</vt:lpstr>
      <vt:lpstr>Quem é o Tarik?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Inteligência Artificial na Prática      Tarik Ponciano</vt:lpstr>
      <vt:lpstr>Apresentação do PowerPoint</vt:lpstr>
      <vt:lpstr>A Evolução Humana</vt:lpstr>
      <vt:lpstr>Apresentação do PowerPoint</vt:lpstr>
      <vt:lpstr>Primeira Revolução Industrial (1760-1840)</vt:lpstr>
      <vt:lpstr>Apresentação do PowerPoint</vt:lpstr>
      <vt:lpstr>Segunda Revolução Industrial (1870-1914)</vt:lpstr>
      <vt:lpstr>Segunda Revolução Industrial (1870-1914)</vt:lpstr>
      <vt:lpstr>Apresentação do PowerPoint</vt:lpstr>
      <vt:lpstr>Terceira Revolução Industrial (1950-2016)</vt:lpstr>
      <vt:lpstr>Terceira Revolução Industrial (1950-2016)</vt:lpstr>
      <vt:lpstr>A Quarta Revolução Industrial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Quarta Revolução Industrial (Atualidade) </vt:lpstr>
      <vt:lpstr>Quarta Revolução Industrial </vt:lpstr>
      <vt:lpstr>A Quinta Revolução vem aí</vt:lpstr>
      <vt:lpstr>Quinta Revolução Industrial (Gostinho) </vt:lpstr>
      <vt:lpstr>Quinta Revolução Industrial (Gostinho) </vt:lpstr>
      <vt:lpstr>Quinta Revolução Industrial (Gostinho) </vt:lpstr>
      <vt:lpstr>Quinta Revolução Industrial (Gostinho) </vt:lpstr>
      <vt:lpstr>Quinta Revolução Industrial (Gostinho) </vt:lpstr>
      <vt:lpstr>Quinta Revolução Industrial (Gostinho) </vt:lpstr>
      <vt:lpstr>Quinta Revolução Industrial (Gostinho) </vt:lpstr>
      <vt:lpstr>Quinta Revolução Industrial (Gostinho) </vt:lpstr>
      <vt:lpstr>Quinta Revolução Industrial (Gostinho) </vt:lpstr>
      <vt:lpstr>Quinta Revolução Industrial (Gostinho) </vt:lpstr>
      <vt:lpstr>Como chegamos aquí?</vt:lpstr>
      <vt:lpstr>Nos filmes</vt:lpstr>
      <vt:lpstr>Expectativa</vt:lpstr>
      <vt:lpstr>Realidade Você conhece algum desses?</vt:lpstr>
      <vt:lpstr>Realidade </vt:lpstr>
      <vt:lpstr>As Novas Ferramentas de IA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O que é ChatGPT</vt:lpstr>
      <vt:lpstr>O que é ChatGPT</vt:lpstr>
      <vt:lpstr>O que é ChatGPT</vt:lpstr>
      <vt:lpstr>Como posso usar?</vt:lpstr>
      <vt:lpstr>Como posso usar?</vt:lpstr>
      <vt:lpstr>Como posso usar?</vt:lpstr>
      <vt:lpstr>Como posso usar?</vt:lpstr>
      <vt:lpstr>Como posso usar?</vt:lpstr>
      <vt:lpstr>Erros Comuns</vt:lpstr>
      <vt:lpstr>Nosso Presente e Futuro</vt:lpstr>
      <vt:lpstr>Nosso Presente</vt:lpstr>
      <vt:lpstr>Nosso Presente</vt:lpstr>
      <vt:lpstr>Nosso Presente</vt:lpstr>
      <vt:lpstr>Nosso Futuro</vt:lpstr>
      <vt:lpstr>Nosso Futuro</vt:lpstr>
      <vt:lpstr>Nosso Futuro</vt:lpstr>
      <vt:lpstr>Nosso Futuro</vt:lpstr>
      <vt:lpstr>Nosso Futuro</vt:lpstr>
      <vt:lpstr>Nosso Futuro</vt:lpstr>
      <vt:lpstr>Conclusão</vt:lpstr>
      <vt:lpstr>Como continuar relevante?</vt:lpstr>
      <vt:lpstr>Business intelligence com Power BI  Instrutor: Tarik Ponciano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Obrigado!!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Doraneide Albuquerque Fernandes</dc:creator>
  <cp:lastModifiedBy>TARIK LOPES PONCIANO LIMA</cp:lastModifiedBy>
  <cp:revision>38</cp:revision>
  <dcterms:modified xsi:type="dcterms:W3CDTF">2024-04-19T14:25:51Z</dcterms:modified>
</cp:coreProperties>
</file>